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Montserrat Ultra-Bold Italics" charset="1" panose="00000900000000000000"/>
      <p:regular r:id="rId38"/>
    </p:embeddedFont>
    <p:embeddedFont>
      <p:font typeface="Montserrat Italics" charset="1" panose="00000500000000000000"/>
      <p:regular r:id="rId39"/>
    </p:embeddedFont>
    <p:embeddedFont>
      <p:font typeface="Montserrat" charset="1" panose="00000500000000000000"/>
      <p:regular r:id="rId40"/>
    </p:embeddedFont>
    <p:embeddedFont>
      <p:font typeface="Montserrat Ultra-Bold" charset="1" panose="00000900000000000000"/>
      <p:regular r:id="rId41"/>
    </p:embeddedFont>
    <p:embeddedFont>
      <p:font typeface="Montserrat Bold" charset="1" panose="000008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2.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2.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2.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 Id="rId4" Target="../media/image22.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 Id="rId4" Target="../media/image22.gif"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https://vnexpress.net/chu-de/kinh-te-my-4767"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png" Type="http://schemas.openxmlformats.org/officeDocument/2006/relationships/image"/><Relationship Id="rId4" Target="../media/image2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 Id="rId4" Target="../media/image22.gif"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png" Type="http://schemas.openxmlformats.org/officeDocument/2006/relationships/image"/><Relationship Id="rId4" Target="../media/image22.gif"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22.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2.gif"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TextBox 5" id="5"/>
          <p:cNvSpPr txBox="true"/>
          <p:nvPr/>
        </p:nvSpPr>
        <p:spPr>
          <a:xfrm rot="0">
            <a:off x="1451440" y="2947116"/>
            <a:ext cx="10799778" cy="5708649"/>
          </a:xfrm>
          <a:prstGeom prst="rect">
            <a:avLst/>
          </a:prstGeom>
        </p:spPr>
        <p:txBody>
          <a:bodyPr anchor="t" rtlCol="false" tIns="0" lIns="0" bIns="0" rIns="0">
            <a:spAutoFit/>
          </a:bodyPr>
          <a:lstStyle/>
          <a:p>
            <a:pPr algn="l">
              <a:lnSpc>
                <a:spcPts val="8899"/>
              </a:lnSpc>
            </a:pPr>
            <a:r>
              <a:rPr lang="en-US" b="true" sz="9999" i="true" spc="-589">
                <a:solidFill>
                  <a:srgbClr val="FFFFFF"/>
                </a:solidFill>
                <a:latin typeface="Montserrat Ultra-Bold Italics"/>
                <a:ea typeface="Montserrat Ultra-Bold Italics"/>
                <a:cs typeface="Montserrat Ultra-Bold Italics"/>
                <a:sym typeface="Montserrat Ultra-Bold Italics"/>
              </a:rPr>
              <a:t>MORTGAGE LOAN APPLICATIONS</a:t>
            </a:r>
          </a:p>
          <a:p>
            <a:pPr algn="l">
              <a:lnSpc>
                <a:spcPts val="8899"/>
              </a:lnSpc>
            </a:pPr>
            <a:r>
              <a:rPr lang="en-US" b="true" sz="9999" i="true" spc="-589">
                <a:solidFill>
                  <a:srgbClr val="FFFFFF"/>
                </a:solidFill>
                <a:latin typeface="Montserrat Ultra-Bold Italics"/>
                <a:ea typeface="Montserrat Ultra-Bold Italics"/>
                <a:cs typeface="Montserrat Ultra-Bold Italics"/>
                <a:sym typeface="Montserrat Ultra-Bold Italics"/>
              </a:rPr>
              <a:t>ANALYSIS</a:t>
            </a:r>
          </a:p>
          <a:p>
            <a:pPr algn="l">
              <a:lnSpc>
                <a:spcPts val="8899"/>
              </a:lnSpc>
            </a:pPr>
          </a:p>
        </p:txBody>
      </p:sp>
      <p:sp>
        <p:nvSpPr>
          <p:cNvPr name="TextBox 6" id="6"/>
          <p:cNvSpPr txBox="true"/>
          <p:nvPr/>
        </p:nvSpPr>
        <p:spPr>
          <a:xfrm rot="0">
            <a:off x="13234514" y="1085850"/>
            <a:ext cx="4024786" cy="375517"/>
          </a:xfrm>
          <a:prstGeom prst="rect">
            <a:avLst/>
          </a:prstGeom>
        </p:spPr>
        <p:txBody>
          <a:bodyPr anchor="t" rtlCol="false" tIns="0" lIns="0" bIns="0" rIns="0">
            <a:spAutoFit/>
          </a:bodyPr>
          <a:lstStyle/>
          <a:p>
            <a:pPr algn="r">
              <a:lnSpc>
                <a:spcPts val="2814"/>
              </a:lnSpc>
            </a:pPr>
            <a:r>
              <a:rPr lang="en-US" sz="2871" i="true" spc="57">
                <a:solidFill>
                  <a:srgbClr val="FFFFFF"/>
                </a:solidFill>
                <a:latin typeface="Montserrat Italics"/>
                <a:ea typeface="Montserrat Italics"/>
                <a:cs typeface="Montserrat Italics"/>
                <a:sym typeface="Montserrat Italics"/>
              </a:rPr>
              <a:t>PRESENTATION</a:t>
            </a:r>
          </a:p>
        </p:txBody>
      </p:sp>
      <p:sp>
        <p:nvSpPr>
          <p:cNvPr name="Freeform 7" id="7"/>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2" id="12"/>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3" id="13"/>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4" id="14"/>
          <p:cNvSpPr txBox="true"/>
          <p:nvPr/>
        </p:nvSpPr>
        <p:spPr>
          <a:xfrm rot="0">
            <a:off x="1451440" y="8581285"/>
            <a:ext cx="4024786" cy="727942"/>
          </a:xfrm>
          <a:prstGeom prst="rect">
            <a:avLst/>
          </a:prstGeom>
        </p:spPr>
        <p:txBody>
          <a:bodyPr anchor="t" rtlCol="false" tIns="0" lIns="0" bIns="0" rIns="0">
            <a:spAutoFit/>
          </a:bodyPr>
          <a:lstStyle/>
          <a:p>
            <a:pPr algn="r">
              <a:lnSpc>
                <a:spcPts val="2814"/>
              </a:lnSpc>
            </a:pPr>
            <a:r>
              <a:rPr lang="en-US" sz="2871" i="true" spc="57">
                <a:solidFill>
                  <a:srgbClr val="FFFFFF"/>
                </a:solidFill>
                <a:latin typeface="Montserrat Italics"/>
                <a:ea typeface="Montserrat Italics"/>
                <a:cs typeface="Montserrat Italics"/>
                <a:sym typeface="Montserrat Italics"/>
              </a:rPr>
              <a:t>NGUYỄN NGỌC VŨ</a:t>
            </a:r>
          </a:p>
          <a:p>
            <a:pPr algn="l">
              <a:lnSpc>
                <a:spcPts val="2814"/>
              </a:lnSpc>
            </a:pPr>
            <a:r>
              <a:rPr lang="en-US" sz="2871" i="true" spc="57">
                <a:solidFill>
                  <a:srgbClr val="FFFFFF"/>
                </a:solidFill>
                <a:latin typeface="Montserrat Italics"/>
                <a:ea typeface="Montserrat Italics"/>
                <a:cs typeface="Montserrat Italics"/>
                <a:sym typeface="Montserrat Italics"/>
              </a:rPr>
              <a:t>PL300-115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780125"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12604069" y="1323715"/>
            <a:ext cx="12008422" cy="12008374"/>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569" t="0" r="-12056" b="0"/>
              </a:stretch>
            </a:blipFill>
          </p:spPr>
        </p:sp>
      </p:grpSp>
      <p:sp>
        <p:nvSpPr>
          <p:cNvPr name="TextBox 7" id="7"/>
          <p:cNvSpPr txBox="true"/>
          <p:nvPr/>
        </p:nvSpPr>
        <p:spPr>
          <a:xfrm rot="0">
            <a:off x="522775" y="2370007"/>
            <a:ext cx="10717202" cy="1368148"/>
          </a:xfrm>
          <a:prstGeom prst="rect">
            <a:avLst/>
          </a:prstGeom>
        </p:spPr>
        <p:txBody>
          <a:bodyPr anchor="t" rtlCol="false" tIns="0" lIns="0" bIns="0" rIns="0">
            <a:spAutoFit/>
          </a:bodyPr>
          <a:lstStyle/>
          <a:p>
            <a:pPr algn="l">
              <a:lnSpc>
                <a:spcPts val="10331"/>
              </a:lnSpc>
            </a:pPr>
            <a:r>
              <a:rPr lang="en-US" b="true" sz="10542" i="true" spc="-622">
                <a:solidFill>
                  <a:srgbClr val="263F6B"/>
                </a:solidFill>
                <a:latin typeface="Montserrat Ultra-Bold Italics"/>
                <a:ea typeface="Montserrat Ultra-Bold Italics"/>
                <a:cs typeface="Montserrat Ultra-Bold Italics"/>
                <a:sym typeface="Montserrat Ultra-Bold Italics"/>
              </a:rPr>
              <a:t>DEMOGRAPHIC</a:t>
            </a:r>
          </a:p>
        </p:txBody>
      </p:sp>
      <p:sp>
        <p:nvSpPr>
          <p:cNvPr name="Freeform 8" id="8"/>
          <p:cNvSpPr/>
          <p:nvPr/>
        </p:nvSpPr>
        <p:spPr>
          <a:xfrm flipH="false" flipV="false" rot="0">
            <a:off x="14946225" y="8145593"/>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Freeform 3" id="3"/>
          <p:cNvSpPr/>
          <p:nvPr/>
        </p:nvSpPr>
        <p:spPr>
          <a:xfrm flipH="false" flipV="false" rot="0">
            <a:off x="1878809" y="4006506"/>
            <a:ext cx="8507461" cy="5386018"/>
          </a:xfrm>
          <a:custGeom>
            <a:avLst/>
            <a:gdLst/>
            <a:ahLst/>
            <a:cxnLst/>
            <a:rect r="r" b="b" t="t" l="l"/>
            <a:pathLst>
              <a:path h="5386018" w="8507461">
                <a:moveTo>
                  <a:pt x="0" y="0"/>
                </a:moveTo>
                <a:lnTo>
                  <a:pt x="8507460" y="0"/>
                </a:lnTo>
                <a:lnTo>
                  <a:pt x="8507460" y="5386018"/>
                </a:lnTo>
                <a:lnTo>
                  <a:pt x="0" y="5386018"/>
                </a:lnTo>
                <a:lnTo>
                  <a:pt x="0" y="0"/>
                </a:lnTo>
                <a:close/>
              </a:path>
            </a:pathLst>
          </a:custGeom>
          <a:blipFill>
            <a:blip r:embed="rId3"/>
            <a:stretch>
              <a:fillRect l="0" t="0" r="0" b="0"/>
            </a:stretch>
          </a:blipFill>
        </p:spPr>
      </p:sp>
      <p:sp>
        <p:nvSpPr>
          <p:cNvPr name="AutoShape 4" id="4"/>
          <p:cNvSpPr/>
          <p:nvPr/>
        </p:nvSpPr>
        <p:spPr>
          <a:xfrm rot="-1753206">
            <a:off x="-1113304" y="4354356"/>
            <a:ext cx="25783492" cy="9586163"/>
          </a:xfrm>
          <a:prstGeom prst="rect">
            <a:avLst/>
          </a:prstGeom>
          <a:solidFill>
            <a:srgbClr val="545454">
              <a:alpha val="4706"/>
            </a:srgbClr>
          </a:solidFill>
        </p:spPr>
      </p:sp>
      <p:sp>
        <p:nvSpPr>
          <p:cNvPr name="AutoShape 5" id="5"/>
          <p:cNvSpPr/>
          <p:nvPr/>
        </p:nvSpPr>
        <p:spPr>
          <a:xfrm rot="2700000">
            <a:off x="-2646503" y="9043300"/>
            <a:ext cx="5293007" cy="2487400"/>
          </a:xfrm>
          <a:prstGeom prst="rect">
            <a:avLst/>
          </a:prstGeom>
          <a:solidFill>
            <a:srgbClr val="213559"/>
          </a:solidFill>
        </p:spPr>
      </p:sp>
      <p:sp>
        <p:nvSpPr>
          <p:cNvPr name="AutoShape 6" id="6"/>
          <p:cNvSpPr/>
          <p:nvPr/>
        </p:nvSpPr>
        <p:spPr>
          <a:xfrm rot="2700000">
            <a:off x="15641497" y="-1243700"/>
            <a:ext cx="5293007" cy="2487400"/>
          </a:xfrm>
          <a:prstGeom prst="rect">
            <a:avLst/>
          </a:prstGeom>
          <a:solidFill>
            <a:srgbClr val="213559"/>
          </a:solidFill>
        </p:spPr>
      </p:sp>
      <p:grpSp>
        <p:nvGrpSpPr>
          <p:cNvPr name="Group 7" id="7"/>
          <p:cNvGrpSpPr/>
          <p:nvPr/>
        </p:nvGrpSpPr>
        <p:grpSpPr>
          <a:xfrm rot="0">
            <a:off x="-4088147"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4474460" y="16210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12130513" y="4006506"/>
            <a:ext cx="5285262" cy="5386018"/>
            <a:chOff x="0" y="0"/>
            <a:chExt cx="1901915" cy="1938172"/>
          </a:xfrm>
        </p:grpSpPr>
        <p:sp>
          <p:nvSpPr>
            <p:cNvPr name="Freeform 12" id="12"/>
            <p:cNvSpPr/>
            <p:nvPr/>
          </p:nvSpPr>
          <p:spPr>
            <a:xfrm flipH="false" flipV="false" rot="0">
              <a:off x="0" y="0"/>
              <a:ext cx="1901915" cy="1938173"/>
            </a:xfrm>
            <a:custGeom>
              <a:avLst/>
              <a:gdLst/>
              <a:ahLst/>
              <a:cxnLst/>
              <a:rect r="r" b="b" t="t" l="l"/>
              <a:pathLst>
                <a:path h="1938173" w="1901915">
                  <a:moveTo>
                    <a:pt x="1777455" y="1938172"/>
                  </a:moveTo>
                  <a:lnTo>
                    <a:pt x="124460" y="1938172"/>
                  </a:lnTo>
                  <a:cubicBezTo>
                    <a:pt x="55880" y="1938172"/>
                    <a:pt x="0" y="1882292"/>
                    <a:pt x="0" y="1813712"/>
                  </a:cubicBezTo>
                  <a:lnTo>
                    <a:pt x="0" y="124460"/>
                  </a:lnTo>
                  <a:cubicBezTo>
                    <a:pt x="0" y="55880"/>
                    <a:pt x="55880" y="0"/>
                    <a:pt x="124460" y="0"/>
                  </a:cubicBezTo>
                  <a:lnTo>
                    <a:pt x="1777455" y="0"/>
                  </a:lnTo>
                  <a:cubicBezTo>
                    <a:pt x="1846035" y="0"/>
                    <a:pt x="1901915" y="55880"/>
                    <a:pt x="1901915" y="124460"/>
                  </a:cubicBezTo>
                  <a:lnTo>
                    <a:pt x="1901915" y="1813713"/>
                  </a:lnTo>
                  <a:cubicBezTo>
                    <a:pt x="1901915" y="1882292"/>
                    <a:pt x="1846035" y="1938173"/>
                    <a:pt x="1777455" y="1938173"/>
                  </a:cubicBezTo>
                  <a:close/>
                </a:path>
              </a:pathLst>
            </a:custGeom>
            <a:solidFill>
              <a:srgbClr val="263F6B"/>
            </a:solidFill>
          </p:spPr>
        </p:sp>
      </p:grpSp>
      <p:pic>
        <p:nvPicPr>
          <p:cNvPr name="Picture 13" id="13"/>
          <p:cNvPicPr>
            <a:picLocks noChangeAspect="true"/>
          </p:cNvPicPr>
          <p:nvPr/>
        </p:nvPicPr>
        <p:blipFill>
          <a:blip r:embed="rId4"/>
          <a:srcRect l="0" t="0" r="0" b="0"/>
          <a:stretch>
            <a:fillRect/>
          </a:stretch>
        </p:blipFill>
        <p:spPr>
          <a:xfrm flipH="false" flipV="false" rot="0">
            <a:off x="2750789" y="7912198"/>
            <a:ext cx="1493619" cy="903640"/>
          </a:xfrm>
          <a:prstGeom prst="rect">
            <a:avLst/>
          </a:prstGeom>
        </p:spPr>
      </p:pic>
      <p:sp>
        <p:nvSpPr>
          <p:cNvPr name="TextBox 14" id="14"/>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5" id="15"/>
          <p:cNvSpPr txBox="true"/>
          <p:nvPr/>
        </p:nvSpPr>
        <p:spPr>
          <a:xfrm rot="0">
            <a:off x="12315553" y="4292600"/>
            <a:ext cx="4915182" cy="4794250"/>
          </a:xfrm>
          <a:prstGeom prst="rect">
            <a:avLst/>
          </a:prstGeom>
        </p:spPr>
        <p:txBody>
          <a:bodyPr anchor="t" rtlCol="false" tIns="0" lIns="0" bIns="0" rIns="0">
            <a:spAutoFit/>
          </a:bodyPr>
          <a:lstStyle/>
          <a:p>
            <a:pPr algn="ctr">
              <a:lnSpc>
                <a:spcPts val="3499"/>
              </a:lnSpc>
            </a:pPr>
            <a:r>
              <a:rPr lang="en-US" sz="2499" spc="49">
                <a:solidFill>
                  <a:srgbClr val="F4F4F4"/>
                </a:solidFill>
                <a:latin typeface="Montserrat"/>
                <a:ea typeface="Montserrat"/>
                <a:cs typeface="Montserrat"/>
                <a:sym typeface="Montserrat"/>
              </a:rPr>
              <a:t>Nhóm khách hàng có độ tuổi dưới 35 chỉ chiếm 1 phần rất nhỏ  </a:t>
            </a:r>
          </a:p>
          <a:p>
            <a:pPr algn="ctr">
              <a:lnSpc>
                <a:spcPts val="3499"/>
              </a:lnSpc>
              <a:spcBef>
                <a:spcPct val="0"/>
              </a:spcBef>
            </a:pPr>
            <a:r>
              <a:rPr lang="en-US" sz="2499" spc="49">
                <a:solidFill>
                  <a:srgbClr val="F4F4F4"/>
                </a:solidFill>
                <a:latin typeface="Montserrat"/>
                <a:ea typeface="Montserrat"/>
                <a:cs typeface="Montserrat"/>
                <a:sym typeface="Montserrat"/>
              </a:rPr>
              <a:t>--&gt; Có một rào cản nhất định đối với nhóm tuổi này khi tiếp cận các khoản vay bất động sản. Doanh nghiệp cần nghiên cứu thêm lý do và có thể điều chỉnh sản phẩm cho vay để thu hút khách hàng trẻ.</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Freeform 3" id="3"/>
          <p:cNvSpPr/>
          <p:nvPr/>
        </p:nvSpPr>
        <p:spPr>
          <a:xfrm flipH="false" flipV="false" rot="0">
            <a:off x="1878809" y="4006506"/>
            <a:ext cx="8507461" cy="5386018"/>
          </a:xfrm>
          <a:custGeom>
            <a:avLst/>
            <a:gdLst/>
            <a:ahLst/>
            <a:cxnLst/>
            <a:rect r="r" b="b" t="t" l="l"/>
            <a:pathLst>
              <a:path h="5386018" w="8507461">
                <a:moveTo>
                  <a:pt x="0" y="0"/>
                </a:moveTo>
                <a:lnTo>
                  <a:pt x="8507460" y="0"/>
                </a:lnTo>
                <a:lnTo>
                  <a:pt x="8507460" y="5386018"/>
                </a:lnTo>
                <a:lnTo>
                  <a:pt x="0" y="5386018"/>
                </a:lnTo>
                <a:lnTo>
                  <a:pt x="0" y="0"/>
                </a:lnTo>
                <a:close/>
              </a:path>
            </a:pathLst>
          </a:custGeom>
          <a:blipFill>
            <a:blip r:embed="rId3"/>
            <a:stretch>
              <a:fillRect l="0" t="0" r="0" b="0"/>
            </a:stretch>
          </a:blipFill>
        </p:spPr>
      </p:sp>
      <p:sp>
        <p:nvSpPr>
          <p:cNvPr name="AutoShape 4" id="4"/>
          <p:cNvSpPr/>
          <p:nvPr/>
        </p:nvSpPr>
        <p:spPr>
          <a:xfrm rot="-1753206">
            <a:off x="-1113304" y="4354356"/>
            <a:ext cx="25783492" cy="9586163"/>
          </a:xfrm>
          <a:prstGeom prst="rect">
            <a:avLst/>
          </a:prstGeom>
          <a:solidFill>
            <a:srgbClr val="545454">
              <a:alpha val="4706"/>
            </a:srgbClr>
          </a:solidFill>
        </p:spPr>
      </p:sp>
      <p:sp>
        <p:nvSpPr>
          <p:cNvPr name="AutoShape 5" id="5"/>
          <p:cNvSpPr/>
          <p:nvPr/>
        </p:nvSpPr>
        <p:spPr>
          <a:xfrm rot="2700000">
            <a:off x="-2646503" y="9043300"/>
            <a:ext cx="5293007" cy="2487400"/>
          </a:xfrm>
          <a:prstGeom prst="rect">
            <a:avLst/>
          </a:prstGeom>
          <a:solidFill>
            <a:srgbClr val="213559"/>
          </a:solidFill>
        </p:spPr>
      </p:sp>
      <p:sp>
        <p:nvSpPr>
          <p:cNvPr name="AutoShape 6" id="6"/>
          <p:cNvSpPr/>
          <p:nvPr/>
        </p:nvSpPr>
        <p:spPr>
          <a:xfrm rot="2700000">
            <a:off x="15641497" y="-1243700"/>
            <a:ext cx="5293007" cy="2487400"/>
          </a:xfrm>
          <a:prstGeom prst="rect">
            <a:avLst/>
          </a:prstGeom>
          <a:solidFill>
            <a:srgbClr val="213559"/>
          </a:solidFill>
        </p:spPr>
      </p:sp>
      <p:grpSp>
        <p:nvGrpSpPr>
          <p:cNvPr name="Group 7" id="7"/>
          <p:cNvGrpSpPr/>
          <p:nvPr/>
        </p:nvGrpSpPr>
        <p:grpSpPr>
          <a:xfrm rot="0">
            <a:off x="-4088147"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4474460" y="16210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12130513" y="4006506"/>
            <a:ext cx="5285262" cy="5386018"/>
            <a:chOff x="0" y="0"/>
            <a:chExt cx="1901915" cy="1938172"/>
          </a:xfrm>
        </p:grpSpPr>
        <p:sp>
          <p:nvSpPr>
            <p:cNvPr name="Freeform 12" id="12"/>
            <p:cNvSpPr/>
            <p:nvPr/>
          </p:nvSpPr>
          <p:spPr>
            <a:xfrm flipH="false" flipV="false" rot="0">
              <a:off x="0" y="0"/>
              <a:ext cx="1901915" cy="1938173"/>
            </a:xfrm>
            <a:custGeom>
              <a:avLst/>
              <a:gdLst/>
              <a:ahLst/>
              <a:cxnLst/>
              <a:rect r="r" b="b" t="t" l="l"/>
              <a:pathLst>
                <a:path h="1938173" w="1901915">
                  <a:moveTo>
                    <a:pt x="1777455" y="1938172"/>
                  </a:moveTo>
                  <a:lnTo>
                    <a:pt x="124460" y="1938172"/>
                  </a:lnTo>
                  <a:cubicBezTo>
                    <a:pt x="55880" y="1938172"/>
                    <a:pt x="0" y="1882292"/>
                    <a:pt x="0" y="1813712"/>
                  </a:cubicBezTo>
                  <a:lnTo>
                    <a:pt x="0" y="124460"/>
                  </a:lnTo>
                  <a:cubicBezTo>
                    <a:pt x="0" y="55880"/>
                    <a:pt x="55880" y="0"/>
                    <a:pt x="124460" y="0"/>
                  </a:cubicBezTo>
                  <a:lnTo>
                    <a:pt x="1777455" y="0"/>
                  </a:lnTo>
                  <a:cubicBezTo>
                    <a:pt x="1846035" y="0"/>
                    <a:pt x="1901915" y="55880"/>
                    <a:pt x="1901915" y="124460"/>
                  </a:cubicBezTo>
                  <a:lnTo>
                    <a:pt x="1901915" y="1813713"/>
                  </a:lnTo>
                  <a:cubicBezTo>
                    <a:pt x="1901915" y="1882292"/>
                    <a:pt x="1846035" y="1938173"/>
                    <a:pt x="1777455" y="1938173"/>
                  </a:cubicBezTo>
                  <a:close/>
                </a:path>
              </a:pathLst>
            </a:custGeom>
            <a:solidFill>
              <a:srgbClr val="263F6B"/>
            </a:solidFill>
          </p:spPr>
        </p:sp>
      </p:grpSp>
      <p:pic>
        <p:nvPicPr>
          <p:cNvPr name="Picture 13" id="13"/>
          <p:cNvPicPr>
            <a:picLocks noChangeAspect="true"/>
          </p:cNvPicPr>
          <p:nvPr/>
        </p:nvPicPr>
        <p:blipFill>
          <a:blip r:embed="rId4"/>
          <a:srcRect l="0" t="0" r="0" b="0"/>
          <a:stretch>
            <a:fillRect/>
          </a:stretch>
        </p:blipFill>
        <p:spPr>
          <a:xfrm flipH="false" flipV="true" rot="0">
            <a:off x="3618090" y="5546499"/>
            <a:ext cx="2165828" cy="1310326"/>
          </a:xfrm>
          <a:prstGeom prst="rect">
            <a:avLst/>
          </a:prstGeom>
        </p:spPr>
      </p:pic>
      <p:sp>
        <p:nvSpPr>
          <p:cNvPr name="TextBox 14" id="14"/>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5" id="15"/>
          <p:cNvSpPr txBox="true"/>
          <p:nvPr/>
        </p:nvSpPr>
        <p:spPr>
          <a:xfrm rot="0">
            <a:off x="12315553" y="4292600"/>
            <a:ext cx="4915182" cy="26035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Nhóm khách hàng có độ tuổi từ 35 đến 44 có số lượng đơn nhiều nhất</a:t>
            </a:r>
          </a:p>
          <a:p>
            <a:pPr algn="ctr">
              <a:lnSpc>
                <a:spcPts val="3499"/>
              </a:lnSpc>
              <a:spcBef>
                <a:spcPct val="0"/>
              </a:spcBef>
            </a:pPr>
            <a:r>
              <a:rPr lang="en-US" sz="2499" spc="49">
                <a:solidFill>
                  <a:srgbClr val="FFFFFF"/>
                </a:solidFill>
                <a:latin typeface="Montserrat"/>
                <a:ea typeface="Montserrat"/>
                <a:cs typeface="Montserrat"/>
                <a:sym typeface="Montserrat"/>
              </a:rPr>
              <a:t>--&gt;  Có nhu cầu sở hữu nhà cho gia đình, và dễ dàng tiếp cận các khoản vay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Freeform 3" id="3"/>
          <p:cNvSpPr/>
          <p:nvPr/>
        </p:nvSpPr>
        <p:spPr>
          <a:xfrm flipH="false" flipV="false" rot="0">
            <a:off x="1878809" y="4006506"/>
            <a:ext cx="8507461" cy="5386018"/>
          </a:xfrm>
          <a:custGeom>
            <a:avLst/>
            <a:gdLst/>
            <a:ahLst/>
            <a:cxnLst/>
            <a:rect r="r" b="b" t="t" l="l"/>
            <a:pathLst>
              <a:path h="5386018" w="8507461">
                <a:moveTo>
                  <a:pt x="0" y="0"/>
                </a:moveTo>
                <a:lnTo>
                  <a:pt x="8507460" y="0"/>
                </a:lnTo>
                <a:lnTo>
                  <a:pt x="8507460" y="5386018"/>
                </a:lnTo>
                <a:lnTo>
                  <a:pt x="0" y="5386018"/>
                </a:lnTo>
                <a:lnTo>
                  <a:pt x="0" y="0"/>
                </a:lnTo>
                <a:close/>
              </a:path>
            </a:pathLst>
          </a:custGeom>
          <a:blipFill>
            <a:blip r:embed="rId3"/>
            <a:stretch>
              <a:fillRect l="0" t="0" r="0" b="0"/>
            </a:stretch>
          </a:blipFill>
        </p:spPr>
      </p:sp>
      <p:sp>
        <p:nvSpPr>
          <p:cNvPr name="AutoShape 4" id="4"/>
          <p:cNvSpPr/>
          <p:nvPr/>
        </p:nvSpPr>
        <p:spPr>
          <a:xfrm rot="-1753206">
            <a:off x="-1113304" y="4354356"/>
            <a:ext cx="25783492" cy="9586163"/>
          </a:xfrm>
          <a:prstGeom prst="rect">
            <a:avLst/>
          </a:prstGeom>
          <a:solidFill>
            <a:srgbClr val="545454">
              <a:alpha val="4706"/>
            </a:srgbClr>
          </a:solidFill>
        </p:spPr>
      </p:sp>
      <p:sp>
        <p:nvSpPr>
          <p:cNvPr name="AutoShape 5" id="5"/>
          <p:cNvSpPr/>
          <p:nvPr/>
        </p:nvSpPr>
        <p:spPr>
          <a:xfrm rot="2700000">
            <a:off x="-2646503" y="9043300"/>
            <a:ext cx="5293007" cy="2487400"/>
          </a:xfrm>
          <a:prstGeom prst="rect">
            <a:avLst/>
          </a:prstGeom>
          <a:solidFill>
            <a:srgbClr val="213559"/>
          </a:solidFill>
        </p:spPr>
      </p:sp>
      <p:sp>
        <p:nvSpPr>
          <p:cNvPr name="AutoShape 6" id="6"/>
          <p:cNvSpPr/>
          <p:nvPr/>
        </p:nvSpPr>
        <p:spPr>
          <a:xfrm rot="2700000">
            <a:off x="15641497" y="-1243700"/>
            <a:ext cx="5293007" cy="2487400"/>
          </a:xfrm>
          <a:prstGeom prst="rect">
            <a:avLst/>
          </a:prstGeom>
          <a:solidFill>
            <a:srgbClr val="213559"/>
          </a:solidFill>
        </p:spPr>
      </p:sp>
      <p:grpSp>
        <p:nvGrpSpPr>
          <p:cNvPr name="Group 7" id="7"/>
          <p:cNvGrpSpPr/>
          <p:nvPr/>
        </p:nvGrpSpPr>
        <p:grpSpPr>
          <a:xfrm rot="0">
            <a:off x="-4088147"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4474460" y="16210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12130513" y="4006506"/>
            <a:ext cx="5285262" cy="3793233"/>
            <a:chOff x="0" y="0"/>
            <a:chExt cx="1901915" cy="1365005"/>
          </a:xfrm>
        </p:grpSpPr>
        <p:sp>
          <p:nvSpPr>
            <p:cNvPr name="Freeform 12" id="12"/>
            <p:cNvSpPr/>
            <p:nvPr/>
          </p:nvSpPr>
          <p:spPr>
            <a:xfrm flipH="false" flipV="false" rot="0">
              <a:off x="0" y="0"/>
              <a:ext cx="1901915" cy="1365005"/>
            </a:xfrm>
            <a:custGeom>
              <a:avLst/>
              <a:gdLst/>
              <a:ahLst/>
              <a:cxnLst/>
              <a:rect r="r" b="b" t="t" l="l"/>
              <a:pathLst>
                <a:path h="1365005" w="1901915">
                  <a:moveTo>
                    <a:pt x="1777455" y="1365005"/>
                  </a:moveTo>
                  <a:lnTo>
                    <a:pt x="124460" y="1365005"/>
                  </a:lnTo>
                  <a:cubicBezTo>
                    <a:pt x="55880" y="1365005"/>
                    <a:pt x="0" y="1309125"/>
                    <a:pt x="0" y="1240545"/>
                  </a:cubicBezTo>
                  <a:lnTo>
                    <a:pt x="0" y="124460"/>
                  </a:lnTo>
                  <a:cubicBezTo>
                    <a:pt x="0" y="55880"/>
                    <a:pt x="55880" y="0"/>
                    <a:pt x="124460" y="0"/>
                  </a:cubicBezTo>
                  <a:lnTo>
                    <a:pt x="1777455" y="0"/>
                  </a:lnTo>
                  <a:cubicBezTo>
                    <a:pt x="1846035" y="0"/>
                    <a:pt x="1901915" y="55880"/>
                    <a:pt x="1901915" y="124460"/>
                  </a:cubicBezTo>
                  <a:lnTo>
                    <a:pt x="1901915" y="1240545"/>
                  </a:lnTo>
                  <a:cubicBezTo>
                    <a:pt x="1901915" y="1309125"/>
                    <a:pt x="1846035" y="1365005"/>
                    <a:pt x="1777455" y="1365005"/>
                  </a:cubicBezTo>
                  <a:close/>
                </a:path>
              </a:pathLst>
            </a:custGeom>
            <a:solidFill>
              <a:srgbClr val="263F6B"/>
            </a:solidFill>
          </p:spPr>
        </p:sp>
      </p:grpSp>
      <p:pic>
        <p:nvPicPr>
          <p:cNvPr name="Picture 13" id="13"/>
          <p:cNvPicPr>
            <a:picLocks noChangeAspect="true"/>
          </p:cNvPicPr>
          <p:nvPr/>
        </p:nvPicPr>
        <p:blipFill>
          <a:blip r:embed="rId4"/>
          <a:srcRect l="0" t="0" r="0" b="0"/>
          <a:stretch>
            <a:fillRect/>
          </a:stretch>
        </p:blipFill>
        <p:spPr>
          <a:xfrm flipH="false" flipV="false" rot="0">
            <a:off x="6364542" y="4997104"/>
            <a:ext cx="1493619" cy="903640"/>
          </a:xfrm>
          <a:prstGeom prst="rect">
            <a:avLst/>
          </a:prstGeom>
        </p:spPr>
      </p:pic>
      <p:sp>
        <p:nvSpPr>
          <p:cNvPr name="TextBox 14" id="14"/>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5" id="15"/>
          <p:cNvSpPr txBox="true"/>
          <p:nvPr/>
        </p:nvSpPr>
        <p:spPr>
          <a:xfrm rot="0">
            <a:off x="12315553" y="4579944"/>
            <a:ext cx="4915182" cy="26035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 Nhóm 55 đến 64 tuổi có giá mua trung bình cao nhất</a:t>
            </a:r>
          </a:p>
          <a:p>
            <a:pPr algn="ctr">
              <a:lnSpc>
                <a:spcPts val="3499"/>
              </a:lnSpc>
              <a:spcBef>
                <a:spcPct val="0"/>
              </a:spcBef>
            </a:pPr>
            <a:r>
              <a:rPr lang="en-US" sz="2499" spc="49">
                <a:solidFill>
                  <a:srgbClr val="FFFFFF"/>
                </a:solidFill>
                <a:latin typeface="Montserrat"/>
                <a:ea typeface="Montserrat"/>
                <a:cs typeface="Montserrat"/>
                <a:sym typeface="Montserrat"/>
              </a:rPr>
              <a:t>--&gt;  khả năng tài chính mạnh hơn cần vay ít hơn, họ có xu hướng mua các bất động sản cao cấp.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10444095" y="4006506"/>
            <a:ext cx="7549880" cy="3529705"/>
            <a:chOff x="0" y="0"/>
            <a:chExt cx="2716844" cy="1270173"/>
          </a:xfrm>
        </p:grpSpPr>
        <p:sp>
          <p:nvSpPr>
            <p:cNvPr name="Freeform 11" id="11"/>
            <p:cNvSpPr/>
            <p:nvPr/>
          </p:nvSpPr>
          <p:spPr>
            <a:xfrm flipH="false" flipV="false" rot="0">
              <a:off x="0" y="0"/>
              <a:ext cx="2716844" cy="1270173"/>
            </a:xfrm>
            <a:custGeom>
              <a:avLst/>
              <a:gdLst/>
              <a:ahLst/>
              <a:cxnLst/>
              <a:rect r="r" b="b" t="t" l="l"/>
              <a:pathLst>
                <a:path h="1270173" w="2716844">
                  <a:moveTo>
                    <a:pt x="2592384" y="1270173"/>
                  </a:moveTo>
                  <a:lnTo>
                    <a:pt x="124460" y="1270173"/>
                  </a:lnTo>
                  <a:cubicBezTo>
                    <a:pt x="55880" y="1270173"/>
                    <a:pt x="0" y="1214293"/>
                    <a:pt x="0" y="1145713"/>
                  </a:cubicBezTo>
                  <a:lnTo>
                    <a:pt x="0" y="124460"/>
                  </a:lnTo>
                  <a:cubicBezTo>
                    <a:pt x="0" y="55880"/>
                    <a:pt x="55880" y="0"/>
                    <a:pt x="124460" y="0"/>
                  </a:cubicBezTo>
                  <a:lnTo>
                    <a:pt x="2592384" y="0"/>
                  </a:lnTo>
                  <a:cubicBezTo>
                    <a:pt x="2660964" y="0"/>
                    <a:pt x="2716844" y="55880"/>
                    <a:pt x="2716844" y="124460"/>
                  </a:cubicBezTo>
                  <a:lnTo>
                    <a:pt x="2716844" y="1145713"/>
                  </a:lnTo>
                  <a:cubicBezTo>
                    <a:pt x="2716844" y="1214293"/>
                    <a:pt x="2660964" y="1270173"/>
                    <a:pt x="2592384" y="1270173"/>
                  </a:cubicBezTo>
                  <a:close/>
                </a:path>
              </a:pathLst>
            </a:custGeom>
            <a:solidFill>
              <a:srgbClr val="263F6B"/>
            </a:solidFill>
          </p:spPr>
        </p:sp>
      </p:grpSp>
      <p:sp>
        <p:nvSpPr>
          <p:cNvPr name="Freeform 12" id="12"/>
          <p:cNvSpPr/>
          <p:nvPr/>
        </p:nvSpPr>
        <p:spPr>
          <a:xfrm flipH="false" flipV="false" rot="0">
            <a:off x="2423096" y="3332135"/>
            <a:ext cx="6720904" cy="6734161"/>
          </a:xfrm>
          <a:custGeom>
            <a:avLst/>
            <a:gdLst/>
            <a:ahLst/>
            <a:cxnLst/>
            <a:rect r="r" b="b" t="t" l="l"/>
            <a:pathLst>
              <a:path h="6734161" w="6720904">
                <a:moveTo>
                  <a:pt x="0" y="0"/>
                </a:moveTo>
                <a:lnTo>
                  <a:pt x="6720904" y="0"/>
                </a:lnTo>
                <a:lnTo>
                  <a:pt x="6720904" y="6734160"/>
                </a:lnTo>
                <a:lnTo>
                  <a:pt x="0" y="6734160"/>
                </a:lnTo>
                <a:lnTo>
                  <a:pt x="0" y="0"/>
                </a:lnTo>
                <a:close/>
              </a:path>
            </a:pathLst>
          </a:custGeom>
          <a:blipFill>
            <a:blip r:embed="rId3"/>
            <a:stretch>
              <a:fillRect l="0" t="0" r="0" b="0"/>
            </a:stretch>
          </a:blipFill>
        </p:spPr>
      </p:sp>
      <p:pic>
        <p:nvPicPr>
          <p:cNvPr name="Picture 13" id="13"/>
          <p:cNvPicPr>
            <a:picLocks noChangeAspect="true"/>
          </p:cNvPicPr>
          <p:nvPr/>
        </p:nvPicPr>
        <p:blipFill>
          <a:blip r:embed="rId4"/>
          <a:srcRect l="0" t="0" r="0" b="0"/>
          <a:stretch>
            <a:fillRect/>
          </a:stretch>
        </p:blipFill>
        <p:spPr>
          <a:xfrm flipH="false" flipV="false" rot="0">
            <a:off x="3418507" y="4239860"/>
            <a:ext cx="1493619" cy="903640"/>
          </a:xfrm>
          <a:prstGeom prst="rect">
            <a:avLst/>
          </a:prstGeom>
        </p:spPr>
      </p:pic>
      <p:sp>
        <p:nvSpPr>
          <p:cNvPr name="TextBox 14" id="14"/>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5" id="15"/>
          <p:cNvSpPr txBox="true"/>
          <p:nvPr/>
        </p:nvSpPr>
        <p:spPr>
          <a:xfrm rot="0">
            <a:off x="11062785" y="4201760"/>
            <a:ext cx="6312500" cy="26035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 </a:t>
            </a:r>
          </a:p>
          <a:p>
            <a:pPr algn="ctr">
              <a:lnSpc>
                <a:spcPts val="3499"/>
              </a:lnSpc>
              <a:spcBef>
                <a:spcPct val="0"/>
              </a:spcBef>
            </a:pPr>
            <a:r>
              <a:rPr lang="en-US" sz="2499" spc="49">
                <a:solidFill>
                  <a:srgbClr val="FFFFFF"/>
                </a:solidFill>
                <a:latin typeface="Montserrat"/>
                <a:ea typeface="Montserrat"/>
                <a:cs typeface="Montserrat"/>
                <a:sym typeface="Montserrat"/>
              </a:rPr>
              <a:t>--&gt; Tập trung vào phân khúc khách hàng này, có thể điều chỉnh lãi thấp hơn 1 ít xuất để thu hút tệp khách hàng lớn nhất và cũng là ít rủi ro nhất trong ba tệp.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10444095" y="4006506"/>
            <a:ext cx="7549880" cy="3118666"/>
            <a:chOff x="0" y="0"/>
            <a:chExt cx="2716844" cy="1122260"/>
          </a:xfrm>
        </p:grpSpPr>
        <p:sp>
          <p:nvSpPr>
            <p:cNvPr name="Freeform 11" id="11"/>
            <p:cNvSpPr/>
            <p:nvPr/>
          </p:nvSpPr>
          <p:spPr>
            <a:xfrm flipH="false" flipV="false" rot="0">
              <a:off x="0" y="0"/>
              <a:ext cx="2716844" cy="1122260"/>
            </a:xfrm>
            <a:custGeom>
              <a:avLst/>
              <a:gdLst/>
              <a:ahLst/>
              <a:cxnLst/>
              <a:rect r="r" b="b" t="t" l="l"/>
              <a:pathLst>
                <a:path h="1122260" w="2716844">
                  <a:moveTo>
                    <a:pt x="2592384" y="1122260"/>
                  </a:moveTo>
                  <a:lnTo>
                    <a:pt x="124460" y="1122260"/>
                  </a:lnTo>
                  <a:cubicBezTo>
                    <a:pt x="55880" y="1122260"/>
                    <a:pt x="0" y="1066380"/>
                    <a:pt x="0" y="997800"/>
                  </a:cubicBezTo>
                  <a:lnTo>
                    <a:pt x="0" y="124460"/>
                  </a:lnTo>
                  <a:cubicBezTo>
                    <a:pt x="0" y="55880"/>
                    <a:pt x="55880" y="0"/>
                    <a:pt x="124460" y="0"/>
                  </a:cubicBezTo>
                  <a:lnTo>
                    <a:pt x="2592384" y="0"/>
                  </a:lnTo>
                  <a:cubicBezTo>
                    <a:pt x="2660964" y="0"/>
                    <a:pt x="2716844" y="55880"/>
                    <a:pt x="2716844" y="124460"/>
                  </a:cubicBezTo>
                  <a:lnTo>
                    <a:pt x="2716844" y="997800"/>
                  </a:lnTo>
                  <a:cubicBezTo>
                    <a:pt x="2716844" y="1066380"/>
                    <a:pt x="2660964" y="1122260"/>
                    <a:pt x="2592384" y="1122260"/>
                  </a:cubicBezTo>
                  <a:close/>
                </a:path>
              </a:pathLst>
            </a:custGeom>
            <a:solidFill>
              <a:srgbClr val="263F6B"/>
            </a:solidFill>
          </p:spPr>
        </p:sp>
      </p:grpSp>
      <p:sp>
        <p:nvSpPr>
          <p:cNvPr name="Freeform 12" id="12"/>
          <p:cNvSpPr/>
          <p:nvPr/>
        </p:nvSpPr>
        <p:spPr>
          <a:xfrm flipH="false" flipV="false" rot="0">
            <a:off x="1550033" y="3187585"/>
            <a:ext cx="6720904" cy="6734161"/>
          </a:xfrm>
          <a:custGeom>
            <a:avLst/>
            <a:gdLst/>
            <a:ahLst/>
            <a:cxnLst/>
            <a:rect r="r" b="b" t="t" l="l"/>
            <a:pathLst>
              <a:path h="6734161" w="6720904">
                <a:moveTo>
                  <a:pt x="0" y="0"/>
                </a:moveTo>
                <a:lnTo>
                  <a:pt x="6720905" y="0"/>
                </a:lnTo>
                <a:lnTo>
                  <a:pt x="6720905" y="6734160"/>
                </a:lnTo>
                <a:lnTo>
                  <a:pt x="0" y="6734160"/>
                </a:lnTo>
                <a:lnTo>
                  <a:pt x="0" y="0"/>
                </a:lnTo>
                <a:close/>
              </a:path>
            </a:pathLst>
          </a:custGeom>
          <a:blipFill>
            <a:blip r:embed="rId3"/>
            <a:stretch>
              <a:fillRect l="0" t="0" r="0" b="0"/>
            </a:stretch>
          </a:blipFill>
        </p:spPr>
      </p:sp>
      <p:pic>
        <p:nvPicPr>
          <p:cNvPr name="Picture 13" id="13"/>
          <p:cNvPicPr>
            <a:picLocks noChangeAspect="true"/>
          </p:cNvPicPr>
          <p:nvPr/>
        </p:nvPicPr>
        <p:blipFill>
          <a:blip r:embed="rId4"/>
          <a:srcRect l="0" t="0" r="0" b="0"/>
          <a:stretch>
            <a:fillRect/>
          </a:stretch>
        </p:blipFill>
        <p:spPr>
          <a:xfrm flipH="false" flipV="false" rot="0">
            <a:off x="5803584" y="3861956"/>
            <a:ext cx="1493619" cy="903640"/>
          </a:xfrm>
          <a:prstGeom prst="rect">
            <a:avLst/>
          </a:prstGeom>
        </p:spPr>
      </p:pic>
      <p:sp>
        <p:nvSpPr>
          <p:cNvPr name="Freeform 14" id="14"/>
          <p:cNvSpPr/>
          <p:nvPr/>
        </p:nvSpPr>
        <p:spPr>
          <a:xfrm flipH="false" flipV="false" rot="0">
            <a:off x="9087810" y="7536211"/>
            <a:ext cx="3536503" cy="1994423"/>
          </a:xfrm>
          <a:custGeom>
            <a:avLst/>
            <a:gdLst/>
            <a:ahLst/>
            <a:cxnLst/>
            <a:rect r="r" b="b" t="t" l="l"/>
            <a:pathLst>
              <a:path h="1994423" w="3536503">
                <a:moveTo>
                  <a:pt x="0" y="0"/>
                </a:moveTo>
                <a:lnTo>
                  <a:pt x="3536503" y="0"/>
                </a:lnTo>
                <a:lnTo>
                  <a:pt x="3536503" y="1994423"/>
                </a:lnTo>
                <a:lnTo>
                  <a:pt x="0" y="1994423"/>
                </a:lnTo>
                <a:lnTo>
                  <a:pt x="0" y="0"/>
                </a:lnTo>
                <a:close/>
              </a:path>
            </a:pathLst>
          </a:custGeom>
          <a:blipFill>
            <a:blip r:embed="rId5"/>
            <a:stretch>
              <a:fillRect l="0" t="0" r="0" b="0"/>
            </a:stretch>
          </a:blipFill>
        </p:spPr>
      </p:sp>
      <p:sp>
        <p:nvSpPr>
          <p:cNvPr name="Freeform 15" id="15"/>
          <p:cNvSpPr/>
          <p:nvPr/>
        </p:nvSpPr>
        <p:spPr>
          <a:xfrm flipH="false" flipV="false" rot="0">
            <a:off x="12940575" y="7925098"/>
            <a:ext cx="733031" cy="1216650"/>
          </a:xfrm>
          <a:custGeom>
            <a:avLst/>
            <a:gdLst/>
            <a:ahLst/>
            <a:cxnLst/>
            <a:rect r="r" b="b" t="t" l="l"/>
            <a:pathLst>
              <a:path h="1216650" w="733031">
                <a:moveTo>
                  <a:pt x="0" y="0"/>
                </a:moveTo>
                <a:lnTo>
                  <a:pt x="733031" y="0"/>
                </a:lnTo>
                <a:lnTo>
                  <a:pt x="733031" y="1216649"/>
                </a:lnTo>
                <a:lnTo>
                  <a:pt x="0" y="1216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987931" y="7536211"/>
            <a:ext cx="3495177" cy="1994423"/>
          </a:xfrm>
          <a:custGeom>
            <a:avLst/>
            <a:gdLst/>
            <a:ahLst/>
            <a:cxnLst/>
            <a:rect r="r" b="b" t="t" l="l"/>
            <a:pathLst>
              <a:path h="1994423" w="3495177">
                <a:moveTo>
                  <a:pt x="0" y="0"/>
                </a:moveTo>
                <a:lnTo>
                  <a:pt x="3495178" y="0"/>
                </a:lnTo>
                <a:lnTo>
                  <a:pt x="3495178" y="1994423"/>
                </a:lnTo>
                <a:lnTo>
                  <a:pt x="0" y="1994423"/>
                </a:lnTo>
                <a:lnTo>
                  <a:pt x="0" y="0"/>
                </a:lnTo>
                <a:close/>
              </a:path>
            </a:pathLst>
          </a:custGeom>
          <a:blipFill>
            <a:blip r:embed="rId8"/>
            <a:stretch>
              <a:fillRect l="0" t="0" r="0" b="0"/>
            </a:stretch>
          </a:blipFill>
        </p:spPr>
      </p:sp>
      <p:sp>
        <p:nvSpPr>
          <p:cNvPr name="TextBox 17" id="17"/>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8" id="18"/>
          <p:cNvSpPr txBox="true"/>
          <p:nvPr/>
        </p:nvSpPr>
        <p:spPr>
          <a:xfrm rot="0">
            <a:off x="11062785" y="4582323"/>
            <a:ext cx="6312500" cy="21653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--&gt; Tệp khách hàng rủi ro cao nhất nhưng mỗi đơn có giá trị cao.</a:t>
            </a:r>
          </a:p>
          <a:p>
            <a:pPr algn="ctr">
              <a:lnSpc>
                <a:spcPts val="3499"/>
              </a:lnSpc>
              <a:spcBef>
                <a:spcPct val="0"/>
              </a:spcBef>
            </a:pPr>
            <a:r>
              <a:rPr lang="en-US" sz="2499" spc="49">
                <a:solidFill>
                  <a:srgbClr val="FFFFFF"/>
                </a:solidFill>
                <a:latin typeface="Montserrat"/>
                <a:ea typeface="Montserrat"/>
                <a:cs typeface="Montserrat"/>
                <a:sym typeface="Montserrat"/>
              </a:rPr>
              <a:t>Có thể cân nhắc lãi suất cao hơn tệp khách đã có nhà để bù vào tỷ lệ rủi ro cao.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Freeform 3" id="3"/>
          <p:cNvSpPr/>
          <p:nvPr/>
        </p:nvSpPr>
        <p:spPr>
          <a:xfrm flipH="false" flipV="false" rot="0">
            <a:off x="1810632" y="3288774"/>
            <a:ext cx="6570279" cy="6130002"/>
          </a:xfrm>
          <a:custGeom>
            <a:avLst/>
            <a:gdLst/>
            <a:ahLst/>
            <a:cxnLst/>
            <a:rect r="r" b="b" t="t" l="l"/>
            <a:pathLst>
              <a:path h="6130002" w="6570279">
                <a:moveTo>
                  <a:pt x="0" y="0"/>
                </a:moveTo>
                <a:lnTo>
                  <a:pt x="6570278" y="0"/>
                </a:lnTo>
                <a:lnTo>
                  <a:pt x="6570278" y="6130002"/>
                </a:lnTo>
                <a:lnTo>
                  <a:pt x="0" y="6130002"/>
                </a:lnTo>
                <a:lnTo>
                  <a:pt x="0" y="0"/>
                </a:lnTo>
                <a:close/>
              </a:path>
            </a:pathLst>
          </a:custGeom>
          <a:blipFill>
            <a:blip r:embed="rId3"/>
            <a:stretch>
              <a:fillRect l="0" t="0" r="0" b="0"/>
            </a:stretch>
          </a:blipFill>
        </p:spPr>
      </p:sp>
      <p:sp>
        <p:nvSpPr>
          <p:cNvPr name="AutoShape 4" id="4"/>
          <p:cNvSpPr/>
          <p:nvPr/>
        </p:nvSpPr>
        <p:spPr>
          <a:xfrm rot="-1753206">
            <a:off x="-1113304" y="4354356"/>
            <a:ext cx="25783492" cy="9586163"/>
          </a:xfrm>
          <a:prstGeom prst="rect">
            <a:avLst/>
          </a:prstGeom>
          <a:solidFill>
            <a:srgbClr val="545454">
              <a:alpha val="4706"/>
            </a:srgbClr>
          </a:solidFill>
        </p:spPr>
      </p:sp>
      <p:sp>
        <p:nvSpPr>
          <p:cNvPr name="AutoShape 5" id="5"/>
          <p:cNvSpPr/>
          <p:nvPr/>
        </p:nvSpPr>
        <p:spPr>
          <a:xfrm rot="2700000">
            <a:off x="-2646503" y="9043300"/>
            <a:ext cx="5293007" cy="2487400"/>
          </a:xfrm>
          <a:prstGeom prst="rect">
            <a:avLst/>
          </a:prstGeom>
          <a:solidFill>
            <a:srgbClr val="213559"/>
          </a:solidFill>
        </p:spPr>
      </p:sp>
      <p:sp>
        <p:nvSpPr>
          <p:cNvPr name="AutoShape 6" id="6"/>
          <p:cNvSpPr/>
          <p:nvPr/>
        </p:nvSpPr>
        <p:spPr>
          <a:xfrm rot="2700000">
            <a:off x="15641497" y="-1243700"/>
            <a:ext cx="5293007" cy="2487400"/>
          </a:xfrm>
          <a:prstGeom prst="rect">
            <a:avLst/>
          </a:prstGeom>
          <a:solidFill>
            <a:srgbClr val="213559"/>
          </a:solidFill>
        </p:spPr>
      </p:sp>
      <p:grpSp>
        <p:nvGrpSpPr>
          <p:cNvPr name="Group 7" id="7"/>
          <p:cNvGrpSpPr/>
          <p:nvPr/>
        </p:nvGrpSpPr>
        <p:grpSpPr>
          <a:xfrm rot="0">
            <a:off x="-4088147"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4474460" y="16210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10444095" y="4006506"/>
            <a:ext cx="7549880" cy="3118666"/>
            <a:chOff x="0" y="0"/>
            <a:chExt cx="2716844" cy="1122260"/>
          </a:xfrm>
        </p:grpSpPr>
        <p:sp>
          <p:nvSpPr>
            <p:cNvPr name="Freeform 12" id="12"/>
            <p:cNvSpPr/>
            <p:nvPr/>
          </p:nvSpPr>
          <p:spPr>
            <a:xfrm flipH="false" flipV="false" rot="0">
              <a:off x="0" y="0"/>
              <a:ext cx="2716844" cy="1122260"/>
            </a:xfrm>
            <a:custGeom>
              <a:avLst/>
              <a:gdLst/>
              <a:ahLst/>
              <a:cxnLst/>
              <a:rect r="r" b="b" t="t" l="l"/>
              <a:pathLst>
                <a:path h="1122260" w="2716844">
                  <a:moveTo>
                    <a:pt x="2592384" y="1122260"/>
                  </a:moveTo>
                  <a:lnTo>
                    <a:pt x="124460" y="1122260"/>
                  </a:lnTo>
                  <a:cubicBezTo>
                    <a:pt x="55880" y="1122260"/>
                    <a:pt x="0" y="1066380"/>
                    <a:pt x="0" y="997800"/>
                  </a:cubicBezTo>
                  <a:lnTo>
                    <a:pt x="0" y="124460"/>
                  </a:lnTo>
                  <a:cubicBezTo>
                    <a:pt x="0" y="55880"/>
                    <a:pt x="55880" y="0"/>
                    <a:pt x="124460" y="0"/>
                  </a:cubicBezTo>
                  <a:lnTo>
                    <a:pt x="2592384" y="0"/>
                  </a:lnTo>
                  <a:cubicBezTo>
                    <a:pt x="2660964" y="0"/>
                    <a:pt x="2716844" y="55880"/>
                    <a:pt x="2716844" y="124460"/>
                  </a:cubicBezTo>
                  <a:lnTo>
                    <a:pt x="2716844" y="997800"/>
                  </a:lnTo>
                  <a:cubicBezTo>
                    <a:pt x="2716844" y="1066380"/>
                    <a:pt x="2660964" y="1122260"/>
                    <a:pt x="2592384" y="1122260"/>
                  </a:cubicBezTo>
                  <a:close/>
                </a:path>
              </a:pathLst>
            </a:custGeom>
            <a:solidFill>
              <a:srgbClr val="263F6B"/>
            </a:solidFill>
          </p:spPr>
        </p:sp>
      </p:grpSp>
      <p:sp>
        <p:nvSpPr>
          <p:cNvPr name="TextBox 13" id="13"/>
          <p:cNvSpPr txBox="true"/>
          <p:nvPr/>
        </p:nvSpPr>
        <p:spPr>
          <a:xfrm rot="0">
            <a:off x="5131198" y="1853127"/>
            <a:ext cx="8175893"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DEMOGRAPHIC</a:t>
            </a:r>
          </a:p>
        </p:txBody>
      </p:sp>
      <p:sp>
        <p:nvSpPr>
          <p:cNvPr name="TextBox 14" id="14"/>
          <p:cNvSpPr txBox="true"/>
          <p:nvPr/>
        </p:nvSpPr>
        <p:spPr>
          <a:xfrm rot="0">
            <a:off x="11062785" y="4582323"/>
            <a:ext cx="6312500" cy="17272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Số năm ở địa phương thấp là chủ yếu, số năm ở địa phương ở địa phương càng thấp thì rủi ro cho đơn vay đó càng cao.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780125"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12604069" y="1323715"/>
            <a:ext cx="12008422" cy="12008374"/>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569" t="0" r="-12056" b="0"/>
              </a:stretch>
            </a:blipFill>
          </p:spPr>
        </p:sp>
      </p:grpSp>
      <p:sp>
        <p:nvSpPr>
          <p:cNvPr name="TextBox 7" id="7"/>
          <p:cNvSpPr txBox="true"/>
          <p:nvPr/>
        </p:nvSpPr>
        <p:spPr>
          <a:xfrm rot="0">
            <a:off x="522775" y="2370007"/>
            <a:ext cx="10717202" cy="2670328"/>
          </a:xfrm>
          <a:prstGeom prst="rect">
            <a:avLst/>
          </a:prstGeom>
        </p:spPr>
        <p:txBody>
          <a:bodyPr anchor="t" rtlCol="false" tIns="0" lIns="0" bIns="0" rIns="0">
            <a:spAutoFit/>
          </a:bodyPr>
          <a:lstStyle/>
          <a:p>
            <a:pPr algn="l">
              <a:lnSpc>
                <a:spcPts val="10331"/>
              </a:lnSpc>
            </a:pPr>
            <a:r>
              <a:rPr lang="en-US" b="true" sz="10542" i="true" spc="-622">
                <a:solidFill>
                  <a:srgbClr val="263F6B"/>
                </a:solidFill>
                <a:latin typeface="Montserrat Ultra-Bold Italics"/>
                <a:ea typeface="Montserrat Ultra-Bold Italics"/>
                <a:cs typeface="Montserrat Ultra-Bold Italics"/>
                <a:sym typeface="Montserrat Ultra-Bold Italics"/>
              </a:rPr>
              <a:t>BORROWER'S FINANCES</a:t>
            </a:r>
          </a:p>
        </p:txBody>
      </p:sp>
      <p:sp>
        <p:nvSpPr>
          <p:cNvPr name="Freeform 8" id="8"/>
          <p:cNvSpPr/>
          <p:nvPr/>
        </p:nvSpPr>
        <p:spPr>
          <a:xfrm flipH="false" flipV="false" rot="0">
            <a:off x="14946225" y="8145593"/>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10444095" y="4006506"/>
            <a:ext cx="7549880" cy="5649773"/>
            <a:chOff x="0" y="0"/>
            <a:chExt cx="2716844" cy="2033085"/>
          </a:xfrm>
        </p:grpSpPr>
        <p:sp>
          <p:nvSpPr>
            <p:cNvPr name="Freeform 11" id="11"/>
            <p:cNvSpPr/>
            <p:nvPr/>
          </p:nvSpPr>
          <p:spPr>
            <a:xfrm flipH="false" flipV="false" rot="0">
              <a:off x="0" y="0"/>
              <a:ext cx="2716844" cy="2033085"/>
            </a:xfrm>
            <a:custGeom>
              <a:avLst/>
              <a:gdLst/>
              <a:ahLst/>
              <a:cxnLst/>
              <a:rect r="r" b="b" t="t" l="l"/>
              <a:pathLst>
                <a:path h="2033085" w="2716844">
                  <a:moveTo>
                    <a:pt x="2592384" y="2033085"/>
                  </a:moveTo>
                  <a:lnTo>
                    <a:pt x="124460" y="2033085"/>
                  </a:lnTo>
                  <a:cubicBezTo>
                    <a:pt x="55880" y="2033085"/>
                    <a:pt x="0" y="1977205"/>
                    <a:pt x="0" y="1908625"/>
                  </a:cubicBezTo>
                  <a:lnTo>
                    <a:pt x="0" y="124460"/>
                  </a:lnTo>
                  <a:cubicBezTo>
                    <a:pt x="0" y="55880"/>
                    <a:pt x="55880" y="0"/>
                    <a:pt x="124460" y="0"/>
                  </a:cubicBezTo>
                  <a:lnTo>
                    <a:pt x="2592384" y="0"/>
                  </a:lnTo>
                  <a:cubicBezTo>
                    <a:pt x="2660964" y="0"/>
                    <a:pt x="2716844" y="55880"/>
                    <a:pt x="2716844" y="124460"/>
                  </a:cubicBezTo>
                  <a:lnTo>
                    <a:pt x="2716844" y="1908625"/>
                  </a:lnTo>
                  <a:cubicBezTo>
                    <a:pt x="2716844" y="1977205"/>
                    <a:pt x="2660964" y="2033085"/>
                    <a:pt x="2592384" y="2033085"/>
                  </a:cubicBezTo>
                  <a:close/>
                </a:path>
              </a:pathLst>
            </a:custGeom>
            <a:solidFill>
              <a:srgbClr val="263F6B"/>
            </a:solidFill>
          </p:spPr>
        </p:sp>
      </p:grpSp>
      <p:sp>
        <p:nvSpPr>
          <p:cNvPr name="Freeform 12" id="12"/>
          <p:cNvSpPr/>
          <p:nvPr/>
        </p:nvSpPr>
        <p:spPr>
          <a:xfrm flipH="false" flipV="false" rot="0">
            <a:off x="1460467" y="3501675"/>
            <a:ext cx="7542951" cy="6607171"/>
          </a:xfrm>
          <a:custGeom>
            <a:avLst/>
            <a:gdLst/>
            <a:ahLst/>
            <a:cxnLst/>
            <a:rect r="r" b="b" t="t" l="l"/>
            <a:pathLst>
              <a:path h="6607171" w="7542951">
                <a:moveTo>
                  <a:pt x="0" y="0"/>
                </a:moveTo>
                <a:lnTo>
                  <a:pt x="7542951" y="0"/>
                </a:lnTo>
                <a:lnTo>
                  <a:pt x="7542951" y="6607171"/>
                </a:lnTo>
                <a:lnTo>
                  <a:pt x="0" y="6607171"/>
                </a:lnTo>
                <a:lnTo>
                  <a:pt x="0" y="0"/>
                </a:lnTo>
                <a:close/>
              </a:path>
            </a:pathLst>
          </a:custGeom>
          <a:blipFill>
            <a:blip r:embed="rId3"/>
            <a:stretch>
              <a:fillRect l="0" t="0" r="0" b="0"/>
            </a:stretch>
          </a:blipFill>
        </p:spPr>
      </p:sp>
      <p:sp>
        <p:nvSpPr>
          <p:cNvPr name="Freeform 13" id="13"/>
          <p:cNvSpPr/>
          <p:nvPr/>
        </p:nvSpPr>
        <p:spPr>
          <a:xfrm flipH="false" flipV="false" rot="0">
            <a:off x="1591292" y="3610957"/>
            <a:ext cx="2574024" cy="791099"/>
          </a:xfrm>
          <a:custGeom>
            <a:avLst/>
            <a:gdLst/>
            <a:ahLst/>
            <a:cxnLst/>
            <a:rect r="r" b="b" t="t" l="l"/>
            <a:pathLst>
              <a:path h="791099" w="2574024">
                <a:moveTo>
                  <a:pt x="0" y="0"/>
                </a:moveTo>
                <a:lnTo>
                  <a:pt x="2574025" y="0"/>
                </a:lnTo>
                <a:lnTo>
                  <a:pt x="2574025" y="791099"/>
                </a:lnTo>
                <a:lnTo>
                  <a:pt x="0" y="791099"/>
                </a:lnTo>
                <a:lnTo>
                  <a:pt x="0" y="0"/>
                </a:lnTo>
                <a:close/>
              </a:path>
            </a:pathLst>
          </a:custGeom>
          <a:blipFill>
            <a:blip r:embed="rId4"/>
            <a:stretch>
              <a:fillRect l="0" t="0" r="0" b="0"/>
            </a:stretch>
          </a:blipFill>
        </p:spPr>
      </p:sp>
      <p:sp>
        <p:nvSpPr>
          <p:cNvPr name="TextBox 14" id="14"/>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TextBox 15" id="15"/>
          <p:cNvSpPr txBox="true"/>
          <p:nvPr/>
        </p:nvSpPr>
        <p:spPr>
          <a:xfrm rot="0">
            <a:off x="10753440" y="4292600"/>
            <a:ext cx="6931190" cy="56705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 Trả lời câu hỏi ở Overview</a:t>
            </a:r>
          </a:p>
          <a:p>
            <a:pPr algn="ctr">
              <a:lnSpc>
                <a:spcPts val="3499"/>
              </a:lnSpc>
            </a:pPr>
            <a:r>
              <a:rPr lang="en-US" sz="2499" spc="49">
                <a:solidFill>
                  <a:srgbClr val="FFFFFF"/>
                </a:solidFill>
                <a:latin typeface="Montserrat"/>
                <a:ea typeface="Montserrat"/>
                <a:cs typeface="Montserrat"/>
                <a:sym typeface="Montserrat"/>
              </a:rPr>
              <a:t>--&gt; Đơn vay giảm ở toàn bộ mục đích vay</a:t>
            </a:r>
          </a:p>
          <a:p>
            <a:pPr algn="ctr">
              <a:lnSpc>
                <a:spcPts val="3499"/>
              </a:lnSpc>
            </a:pPr>
            <a:r>
              <a:rPr lang="en-US" sz="2499" spc="49">
                <a:solidFill>
                  <a:srgbClr val="FFFFFF"/>
                </a:solidFill>
                <a:latin typeface="Montserrat"/>
                <a:ea typeface="Montserrat"/>
                <a:cs typeface="Montserrat"/>
                <a:sym typeface="Montserrat"/>
              </a:rPr>
              <a:t>Gợi ý tìm kiếm nguyên nhân :</a:t>
            </a:r>
          </a:p>
          <a:p>
            <a:pPr algn="ctr">
              <a:lnSpc>
                <a:spcPts val="3499"/>
              </a:lnSpc>
            </a:pPr>
            <a:r>
              <a:rPr lang="en-US" sz="2499" spc="49">
                <a:solidFill>
                  <a:srgbClr val="FFFFFF"/>
                </a:solidFill>
                <a:latin typeface="Montserrat"/>
                <a:ea typeface="Montserrat"/>
                <a:cs typeface="Montserrat"/>
                <a:sym typeface="Montserrat"/>
              </a:rPr>
              <a:t>+  Có thể do sự điều chỉnh lãi suất của tháng 2 lên cao.</a:t>
            </a:r>
          </a:p>
          <a:p>
            <a:pPr algn="ctr">
              <a:lnSpc>
                <a:spcPts val="3499"/>
              </a:lnSpc>
            </a:pPr>
            <a:r>
              <a:rPr lang="en-US" sz="2499" spc="49">
                <a:solidFill>
                  <a:srgbClr val="FFFFFF"/>
                </a:solidFill>
                <a:latin typeface="Montserrat"/>
                <a:ea typeface="Montserrat"/>
                <a:cs typeface="Montserrat"/>
                <a:sym typeface="Montserrat"/>
              </a:rPr>
              <a:t>+ Có thể do yếu tố khách quan từ nền kinh tế. </a:t>
            </a:r>
          </a:p>
          <a:p>
            <a:pPr algn="ctr">
              <a:lnSpc>
                <a:spcPts val="3499"/>
              </a:lnSpc>
            </a:pPr>
            <a:r>
              <a:rPr lang="en-US" sz="2499" spc="49">
                <a:solidFill>
                  <a:srgbClr val="FFFFFF"/>
                </a:solidFill>
                <a:latin typeface="Montserrat"/>
                <a:ea typeface="Montserrat"/>
                <a:cs typeface="Montserrat"/>
                <a:sym typeface="Montserrat"/>
              </a:rPr>
              <a:t>VD: </a:t>
            </a:r>
            <a:r>
              <a:rPr lang="en-US" sz="2499" spc="49">
                <a:solidFill>
                  <a:srgbClr val="FFFFFF"/>
                </a:solidFill>
                <a:latin typeface="Montserrat"/>
                <a:ea typeface="Montserrat"/>
                <a:cs typeface="Montserrat"/>
                <a:sym typeface="Montserrat"/>
                <a:hlinkClick r:id="rId5" tooltip="https://vnexpress.net/chu-de/kinh-te-my-4767"/>
              </a:rPr>
              <a:t>Chính sách của Cục Dự trữ Liên bang Mỹ (Fed): Fed đã quyết định giữ nguyên lãi suất trong cuộc họp tháng 2 năm 2019, sau khi đã tăng lãi suất bốn lần trong năm 2018</a:t>
            </a:r>
            <a:r>
              <a:rPr lang="en-US" sz="2499" spc="49">
                <a:solidFill>
                  <a:srgbClr val="FFFFFF"/>
                </a:solidFill>
                <a:latin typeface="Montserrat"/>
                <a:ea typeface="Montserrat"/>
                <a:cs typeface="Montserrat"/>
                <a:sym typeface="Montserrat"/>
              </a:rPr>
              <a:t>. </a:t>
            </a:r>
          </a:p>
          <a:p>
            <a:pPr algn="ctr">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10444095" y="4330700"/>
            <a:ext cx="7549880" cy="4107905"/>
            <a:chOff x="0" y="0"/>
            <a:chExt cx="2716844" cy="1478240"/>
          </a:xfrm>
        </p:grpSpPr>
        <p:sp>
          <p:nvSpPr>
            <p:cNvPr name="Freeform 11" id="11"/>
            <p:cNvSpPr/>
            <p:nvPr/>
          </p:nvSpPr>
          <p:spPr>
            <a:xfrm flipH="false" flipV="false" rot="0">
              <a:off x="0" y="0"/>
              <a:ext cx="2716844" cy="1478240"/>
            </a:xfrm>
            <a:custGeom>
              <a:avLst/>
              <a:gdLst/>
              <a:ahLst/>
              <a:cxnLst/>
              <a:rect r="r" b="b" t="t" l="l"/>
              <a:pathLst>
                <a:path h="1478240" w="2716844">
                  <a:moveTo>
                    <a:pt x="2592384" y="1478240"/>
                  </a:moveTo>
                  <a:lnTo>
                    <a:pt x="124460" y="1478240"/>
                  </a:lnTo>
                  <a:cubicBezTo>
                    <a:pt x="55880" y="1478240"/>
                    <a:pt x="0" y="1422360"/>
                    <a:pt x="0" y="1353780"/>
                  </a:cubicBezTo>
                  <a:lnTo>
                    <a:pt x="0" y="124460"/>
                  </a:lnTo>
                  <a:cubicBezTo>
                    <a:pt x="0" y="55880"/>
                    <a:pt x="55880" y="0"/>
                    <a:pt x="124460" y="0"/>
                  </a:cubicBezTo>
                  <a:lnTo>
                    <a:pt x="2592384" y="0"/>
                  </a:lnTo>
                  <a:cubicBezTo>
                    <a:pt x="2660964" y="0"/>
                    <a:pt x="2716844" y="55880"/>
                    <a:pt x="2716844" y="124460"/>
                  </a:cubicBezTo>
                  <a:lnTo>
                    <a:pt x="2716844" y="1353780"/>
                  </a:lnTo>
                  <a:cubicBezTo>
                    <a:pt x="2716844" y="1422360"/>
                    <a:pt x="2660964" y="1478240"/>
                    <a:pt x="2592384" y="1478240"/>
                  </a:cubicBezTo>
                  <a:close/>
                </a:path>
              </a:pathLst>
            </a:custGeom>
            <a:solidFill>
              <a:srgbClr val="263F6B"/>
            </a:solidFill>
          </p:spPr>
        </p:sp>
      </p:grpSp>
      <p:sp>
        <p:nvSpPr>
          <p:cNvPr name="Freeform 12" id="12"/>
          <p:cNvSpPr/>
          <p:nvPr/>
        </p:nvSpPr>
        <p:spPr>
          <a:xfrm flipH="false" flipV="false" rot="0">
            <a:off x="1674817" y="3679254"/>
            <a:ext cx="7114250" cy="6304278"/>
          </a:xfrm>
          <a:custGeom>
            <a:avLst/>
            <a:gdLst/>
            <a:ahLst/>
            <a:cxnLst/>
            <a:rect r="r" b="b" t="t" l="l"/>
            <a:pathLst>
              <a:path h="6304278" w="7114250">
                <a:moveTo>
                  <a:pt x="0" y="0"/>
                </a:moveTo>
                <a:lnTo>
                  <a:pt x="7114250" y="0"/>
                </a:lnTo>
                <a:lnTo>
                  <a:pt x="7114250" y="6304278"/>
                </a:lnTo>
                <a:lnTo>
                  <a:pt x="0" y="6304278"/>
                </a:lnTo>
                <a:lnTo>
                  <a:pt x="0" y="0"/>
                </a:lnTo>
                <a:close/>
              </a:path>
            </a:pathLst>
          </a:custGeom>
          <a:blipFill>
            <a:blip r:embed="rId3"/>
            <a:stretch>
              <a:fillRect l="0" t="0" r="0" b="0"/>
            </a:stretch>
          </a:blipFill>
        </p:spPr>
      </p:sp>
      <p:sp>
        <p:nvSpPr>
          <p:cNvPr name="TextBox 13" id="13"/>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TextBox 14" id="14"/>
          <p:cNvSpPr txBox="true"/>
          <p:nvPr/>
        </p:nvSpPr>
        <p:spPr>
          <a:xfrm rot="0">
            <a:off x="10753440" y="4625702"/>
            <a:ext cx="6931190" cy="34798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Nhu cầu vay mua nhà mới vẫn rất cao ( hơn 50 % ) </a:t>
            </a:r>
          </a:p>
          <a:p>
            <a:pPr algn="ctr">
              <a:lnSpc>
                <a:spcPts val="3499"/>
              </a:lnSpc>
              <a:spcBef>
                <a:spcPct val="0"/>
              </a:spcBef>
            </a:pPr>
            <a:r>
              <a:rPr lang="en-US" sz="2499" spc="49">
                <a:solidFill>
                  <a:srgbClr val="FFFFFF"/>
                </a:solidFill>
                <a:latin typeface="Montserrat"/>
                <a:ea typeface="Montserrat"/>
                <a:cs typeface="Montserrat"/>
                <a:sym typeface="Montserrat"/>
              </a:rPr>
              <a:t>--&gt; Cung cấp các gói vay mua nhà với các điều kiện hấp dẫn hơn nhằm thu hút thêm tệp khách hàng lớn. Đồng thời, có thể triển khai các chiến dịch marketing nhắm vào đối tượng đang có nhu cầu mua nhà.</a:t>
            </a:r>
          </a:p>
        </p:txBody>
      </p:sp>
      <p:pic>
        <p:nvPicPr>
          <p:cNvPr name="Picture 15" id="15"/>
          <p:cNvPicPr>
            <a:picLocks noChangeAspect="true"/>
          </p:cNvPicPr>
          <p:nvPr/>
        </p:nvPicPr>
        <p:blipFill>
          <a:blip r:embed="rId4"/>
          <a:srcRect l="0" t="0" r="0" b="0"/>
          <a:stretch>
            <a:fillRect/>
          </a:stretch>
        </p:blipFill>
        <p:spPr>
          <a:xfrm flipH="false" flipV="false" rot="0">
            <a:off x="3956374" y="5315307"/>
            <a:ext cx="1493619" cy="903640"/>
          </a:xfrm>
          <a:prstGeom prst="rect">
            <a:avLst/>
          </a:prstGeom>
        </p:spPr>
      </p:pic>
      <p:pic>
        <p:nvPicPr>
          <p:cNvPr name="Picture 16" id="16"/>
          <p:cNvPicPr>
            <a:picLocks noChangeAspect="true"/>
          </p:cNvPicPr>
          <p:nvPr/>
        </p:nvPicPr>
        <p:blipFill>
          <a:blip r:embed="rId4"/>
          <a:srcRect l="0" t="0" r="0" b="0"/>
          <a:stretch>
            <a:fillRect/>
          </a:stretch>
        </p:blipFill>
        <p:spPr>
          <a:xfrm flipH="false" flipV="false" rot="0">
            <a:off x="6180659" y="4678010"/>
            <a:ext cx="1493619" cy="90364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Freeform 4" id="4"/>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028700" y="3703457"/>
            <a:ext cx="16230600" cy="5554843"/>
          </a:xfrm>
          <a:prstGeom prst="rect">
            <a:avLst/>
          </a:prstGeom>
          <a:solidFill>
            <a:srgbClr val="213559"/>
          </a:solidFill>
        </p:spPr>
      </p:sp>
      <p:grpSp>
        <p:nvGrpSpPr>
          <p:cNvPr name="Group 6" id="6"/>
          <p:cNvGrpSpPr/>
          <p:nvPr/>
        </p:nvGrpSpPr>
        <p:grpSpPr>
          <a:xfrm rot="0">
            <a:off x="9639230" y="-203728"/>
            <a:ext cx="8944351" cy="10694456"/>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28801" t="0" r="-50549" b="0"/>
              </a:stretch>
            </a:blipFill>
          </p:spPr>
        </p:sp>
      </p:grpSp>
      <p:sp>
        <p:nvSpPr>
          <p:cNvPr name="TextBox 8" id="8"/>
          <p:cNvSpPr txBox="true"/>
          <p:nvPr/>
        </p:nvSpPr>
        <p:spPr>
          <a:xfrm rot="0">
            <a:off x="1028700" y="1200150"/>
            <a:ext cx="5935366" cy="2097024"/>
          </a:xfrm>
          <a:prstGeom prst="rect">
            <a:avLst/>
          </a:prstGeom>
        </p:spPr>
        <p:txBody>
          <a:bodyPr anchor="t" rtlCol="false" tIns="0" lIns="0" bIns="0" rIns="0">
            <a:spAutoFit/>
          </a:bodyPr>
          <a:lstStyle/>
          <a:p>
            <a:pPr algn="l">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ABOUT DATASET</a:t>
            </a:r>
          </a:p>
        </p:txBody>
      </p:sp>
      <p:sp>
        <p:nvSpPr>
          <p:cNvPr name="TextBox 9" id="9"/>
          <p:cNvSpPr txBox="true"/>
          <p:nvPr/>
        </p:nvSpPr>
        <p:spPr>
          <a:xfrm rot="0">
            <a:off x="2083557" y="3932941"/>
            <a:ext cx="6123635" cy="4848225"/>
          </a:xfrm>
          <a:prstGeom prst="rect">
            <a:avLst/>
          </a:prstGeom>
        </p:spPr>
        <p:txBody>
          <a:bodyPr anchor="t" rtlCol="false" tIns="0" lIns="0" bIns="0" rIns="0">
            <a:spAutoFit/>
          </a:bodyPr>
          <a:lstStyle/>
          <a:p>
            <a:pPr algn="l" marL="539749" indent="-269875" lvl="1">
              <a:lnSpc>
                <a:spcPts val="5624"/>
              </a:lnSpc>
              <a:buFont typeface="Arial"/>
              <a:buChar char="•"/>
            </a:pPr>
            <a:r>
              <a:rPr lang="en-US" sz="2499" spc="49">
                <a:solidFill>
                  <a:srgbClr val="FFFFFF"/>
                </a:solidFill>
                <a:latin typeface="Montserrat"/>
                <a:ea typeface="Montserrat"/>
                <a:cs typeface="Montserrat"/>
                <a:sym typeface="Montserrat"/>
              </a:rPr>
              <a:t>Bộ dữ liệu này chứa thông tin về đơn đăng ký vay thế chấp trong năm 2019 tại Mỹ, bao gồm các thông tin nhân khẩu học,</a:t>
            </a:r>
            <a:r>
              <a:rPr lang="en-US" sz="2499" spc="49">
                <a:solidFill>
                  <a:srgbClr val="FFFFFF"/>
                </a:solidFill>
                <a:latin typeface="Montserrat"/>
                <a:ea typeface="Montserrat"/>
                <a:cs typeface="Montserrat"/>
                <a:sym typeface="Montserrat"/>
              </a:rPr>
              <a:t> thu nhập của người vay và thông tin về tài sản muốn vay để mua, để xây dựng hay mục đích khác.</a:t>
            </a:r>
          </a:p>
        </p:txBody>
      </p:sp>
      <p:sp>
        <p:nvSpPr>
          <p:cNvPr name="Freeform 10" id="10"/>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10" id="10"/>
          <p:cNvSpPr/>
          <p:nvPr/>
        </p:nvSpPr>
        <p:spPr>
          <a:xfrm flipH="false" flipV="false" rot="0">
            <a:off x="2671698" y="3180198"/>
            <a:ext cx="8080337" cy="7106802"/>
          </a:xfrm>
          <a:custGeom>
            <a:avLst/>
            <a:gdLst/>
            <a:ahLst/>
            <a:cxnLst/>
            <a:rect r="r" b="b" t="t" l="l"/>
            <a:pathLst>
              <a:path h="7106802" w="8080337">
                <a:moveTo>
                  <a:pt x="0" y="0"/>
                </a:moveTo>
                <a:lnTo>
                  <a:pt x="8080336" y="0"/>
                </a:lnTo>
                <a:lnTo>
                  <a:pt x="8080336" y="7106802"/>
                </a:lnTo>
                <a:lnTo>
                  <a:pt x="0" y="7106802"/>
                </a:lnTo>
                <a:lnTo>
                  <a:pt x="0" y="0"/>
                </a:lnTo>
                <a:close/>
              </a:path>
            </a:pathLst>
          </a:custGeom>
          <a:blipFill>
            <a:blip r:embed="rId3"/>
            <a:stretch>
              <a:fillRect l="0" t="0" r="0" b="0"/>
            </a:stretch>
          </a:blipFill>
        </p:spPr>
      </p:sp>
      <p:pic>
        <p:nvPicPr>
          <p:cNvPr name="Picture 11" id="11"/>
          <p:cNvPicPr>
            <a:picLocks noChangeAspect="true"/>
          </p:cNvPicPr>
          <p:nvPr/>
        </p:nvPicPr>
        <p:blipFill>
          <a:blip r:embed="rId4"/>
          <a:srcRect l="0" t="0" r="0" b="0"/>
          <a:stretch>
            <a:fillRect/>
          </a:stretch>
        </p:blipFill>
        <p:spPr>
          <a:xfrm flipH="false" flipV="false" rot="0">
            <a:off x="3951820" y="8738052"/>
            <a:ext cx="2560245" cy="1548948"/>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0">
            <a:off x="3951820" y="4404013"/>
            <a:ext cx="1493619" cy="903640"/>
          </a:xfrm>
          <a:prstGeom prst="rect">
            <a:avLst/>
          </a:prstGeom>
        </p:spPr>
      </p:pic>
      <p:sp>
        <p:nvSpPr>
          <p:cNvPr name="Freeform 13" id="13"/>
          <p:cNvSpPr/>
          <p:nvPr/>
        </p:nvSpPr>
        <p:spPr>
          <a:xfrm flipH="false" flipV="false" rot="0">
            <a:off x="281495" y="3180198"/>
            <a:ext cx="2016443" cy="1675635"/>
          </a:xfrm>
          <a:custGeom>
            <a:avLst/>
            <a:gdLst/>
            <a:ahLst/>
            <a:cxnLst/>
            <a:rect r="r" b="b" t="t" l="l"/>
            <a:pathLst>
              <a:path h="1675635" w="2016443">
                <a:moveTo>
                  <a:pt x="0" y="0"/>
                </a:moveTo>
                <a:lnTo>
                  <a:pt x="2016443" y="0"/>
                </a:lnTo>
                <a:lnTo>
                  <a:pt x="2016443" y="1675635"/>
                </a:lnTo>
                <a:lnTo>
                  <a:pt x="0" y="1675635"/>
                </a:lnTo>
                <a:lnTo>
                  <a:pt x="0" y="0"/>
                </a:lnTo>
                <a:close/>
              </a:path>
            </a:pathLst>
          </a:custGeom>
          <a:blipFill>
            <a:blip r:embed="rId5"/>
            <a:stretch>
              <a:fillRect l="0" t="0" r="0" b="0"/>
            </a:stretch>
          </a:blipFill>
        </p:spPr>
      </p:sp>
      <p:sp>
        <p:nvSpPr>
          <p:cNvPr name="Freeform 14" id="14"/>
          <p:cNvSpPr/>
          <p:nvPr/>
        </p:nvSpPr>
        <p:spPr>
          <a:xfrm flipH="false" flipV="false" rot="0">
            <a:off x="11036690" y="4709688"/>
            <a:ext cx="7251310" cy="4191934"/>
          </a:xfrm>
          <a:custGeom>
            <a:avLst/>
            <a:gdLst/>
            <a:ahLst/>
            <a:cxnLst/>
            <a:rect r="r" b="b" t="t" l="l"/>
            <a:pathLst>
              <a:path h="4191934" w="7251310">
                <a:moveTo>
                  <a:pt x="0" y="0"/>
                </a:moveTo>
                <a:lnTo>
                  <a:pt x="7251310" y="0"/>
                </a:lnTo>
                <a:lnTo>
                  <a:pt x="7251310" y="4191934"/>
                </a:lnTo>
                <a:lnTo>
                  <a:pt x="0" y="4191934"/>
                </a:lnTo>
                <a:lnTo>
                  <a:pt x="0" y="0"/>
                </a:lnTo>
                <a:close/>
              </a:path>
            </a:pathLst>
          </a:custGeom>
          <a:blipFill>
            <a:blip r:embed="rId6"/>
            <a:stretch>
              <a:fillRect l="0" t="0" r="0" b="0"/>
            </a:stretch>
          </a:blipFill>
        </p:spPr>
      </p:sp>
      <p:sp>
        <p:nvSpPr>
          <p:cNvPr name="TextBox 15" id="15"/>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pic>
        <p:nvPicPr>
          <p:cNvPr name="Picture 16" id="16"/>
          <p:cNvPicPr>
            <a:picLocks noChangeAspect="true"/>
          </p:cNvPicPr>
          <p:nvPr/>
        </p:nvPicPr>
        <p:blipFill>
          <a:blip r:embed="rId4"/>
          <a:srcRect l="0" t="0" r="0" b="0"/>
          <a:stretch>
            <a:fillRect/>
          </a:stretch>
        </p:blipFill>
        <p:spPr>
          <a:xfrm flipH="false" flipV="false" rot="0">
            <a:off x="16318705" y="5471897"/>
            <a:ext cx="1493619" cy="903640"/>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0">
            <a:off x="0" y="4257868"/>
            <a:ext cx="1493619" cy="90364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4088147"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4474460" y="1621086"/>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grpSp>
        <p:nvGrpSpPr>
          <p:cNvPr name="Group 9" id="9"/>
          <p:cNvGrpSpPr/>
          <p:nvPr/>
        </p:nvGrpSpPr>
        <p:grpSpPr>
          <a:xfrm rot="0">
            <a:off x="-1475375" y="-774932"/>
            <a:ext cx="27182202" cy="20952956"/>
            <a:chOff x="0" y="0"/>
            <a:chExt cx="36242936" cy="27937275"/>
          </a:xfrm>
        </p:grpSpPr>
        <p:sp>
          <p:nvSpPr>
            <p:cNvPr name="AutoShape 10" id="10"/>
            <p:cNvSpPr/>
            <p:nvPr/>
          </p:nvSpPr>
          <p:spPr>
            <a:xfrm rot="-1753206">
              <a:off x="932473" y="7577862"/>
              <a:ext cx="34377989" cy="12781550"/>
            </a:xfrm>
            <a:prstGeom prst="rect">
              <a:avLst/>
            </a:prstGeom>
            <a:solidFill>
              <a:srgbClr val="545454">
                <a:alpha val="4706"/>
              </a:srgbClr>
            </a:solidFill>
          </p:spPr>
        </p:sp>
        <p:grpSp>
          <p:nvGrpSpPr>
            <p:cNvPr name="Group 11" id="11"/>
            <p:cNvGrpSpPr/>
            <p:nvPr/>
          </p:nvGrpSpPr>
          <p:grpSpPr>
            <a:xfrm rot="0">
              <a:off x="6538915" y="6365709"/>
              <a:ext cx="15659184" cy="6721347"/>
              <a:chOff x="0" y="0"/>
              <a:chExt cx="2716844" cy="1166143"/>
            </a:xfrm>
          </p:grpSpPr>
          <p:sp>
            <p:nvSpPr>
              <p:cNvPr name="Freeform 12" id="12"/>
              <p:cNvSpPr/>
              <p:nvPr/>
            </p:nvSpPr>
            <p:spPr>
              <a:xfrm flipH="false" flipV="false" rot="0">
                <a:off x="0" y="0"/>
                <a:ext cx="2716844" cy="1166143"/>
              </a:xfrm>
              <a:custGeom>
                <a:avLst/>
                <a:gdLst/>
                <a:ahLst/>
                <a:cxnLst/>
                <a:rect r="r" b="b" t="t" l="l"/>
                <a:pathLst>
                  <a:path h="1166143" w="2716844">
                    <a:moveTo>
                      <a:pt x="2592384" y="1166143"/>
                    </a:moveTo>
                    <a:lnTo>
                      <a:pt x="124460" y="1166143"/>
                    </a:lnTo>
                    <a:cubicBezTo>
                      <a:pt x="55880" y="1166143"/>
                      <a:pt x="0" y="1110263"/>
                      <a:pt x="0" y="1041683"/>
                    </a:cubicBezTo>
                    <a:lnTo>
                      <a:pt x="0" y="124460"/>
                    </a:lnTo>
                    <a:cubicBezTo>
                      <a:pt x="0" y="55880"/>
                      <a:pt x="55880" y="0"/>
                      <a:pt x="124460" y="0"/>
                    </a:cubicBezTo>
                    <a:lnTo>
                      <a:pt x="2592384" y="0"/>
                    </a:lnTo>
                    <a:cubicBezTo>
                      <a:pt x="2660964" y="0"/>
                      <a:pt x="2716844" y="55880"/>
                      <a:pt x="2716844" y="124460"/>
                    </a:cubicBezTo>
                    <a:lnTo>
                      <a:pt x="2716844" y="1041683"/>
                    </a:lnTo>
                    <a:cubicBezTo>
                      <a:pt x="2716844" y="1110263"/>
                      <a:pt x="2660964" y="1166143"/>
                      <a:pt x="2592384" y="1166143"/>
                    </a:cubicBezTo>
                    <a:close/>
                  </a:path>
                </a:pathLst>
              </a:custGeom>
              <a:solidFill>
                <a:srgbClr val="263F6B"/>
              </a:solidFill>
            </p:spPr>
          </p:sp>
        </p:grpSp>
        <p:sp>
          <p:nvSpPr>
            <p:cNvPr name="TextBox 13" id="13"/>
            <p:cNvSpPr txBox="true"/>
            <p:nvPr/>
          </p:nvSpPr>
          <p:spPr>
            <a:xfrm rot="0">
              <a:off x="7871237" y="6924021"/>
              <a:ext cx="13475282" cy="5211233"/>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 Nhóm khách hàng tiềm năng trong phân khúc vay mua nhà sẽ chủ yếu là những người có nhu cầu an cư lạc nghiệp (thường là các cặp vợ chồng trẻ hoặc trung niên, gia đình mới thành lập được vài năm ).</a:t>
              </a:r>
            </a:p>
            <a:p>
              <a:pPr algn="ctr">
                <a:lnSpc>
                  <a:spcPts val="3499"/>
                </a:lnSpc>
              </a:pPr>
            </a:p>
            <a:p>
              <a:pPr algn="ctr">
                <a:lnSpc>
                  <a:spcPts val="3499"/>
                </a:lnSpc>
                <a:spcBef>
                  <a:spcPct val="0"/>
                </a:spcBef>
              </a:pPr>
              <a:r>
                <a:rPr lang="en-US" b="true" sz="2499" spc="49">
                  <a:solidFill>
                    <a:srgbClr val="E1453C"/>
                  </a:solidFill>
                  <a:latin typeface="Montserrat Bold"/>
                  <a:ea typeface="Montserrat Bold"/>
                  <a:cs typeface="Montserrat Bold"/>
                  <a:sym typeface="Montserrat Bold"/>
                </a:rPr>
                <a:t>Gợi ý</a:t>
              </a:r>
              <a:r>
                <a:rPr lang="en-US" sz="2499" spc="49">
                  <a:solidFill>
                    <a:srgbClr val="FFFFFF"/>
                  </a:solidFill>
                  <a:latin typeface="Montserrat"/>
                  <a:ea typeface="Montserrat"/>
                  <a:cs typeface="Montserrat"/>
                  <a:sym typeface="Montserrat"/>
                </a:rPr>
                <a:t>: Các sản phẩm vay nên được tùy chỉnh cho phù hợp với nhu cầu của nhóm khách hàng này, chẳng hạn như lãi suất ưu đãi cho người vay lần đầu hoặc các dịch vụ đi kèm như tư vấn bất động sản, bảo hiểm nhà ở.</a:t>
              </a:r>
            </a:p>
          </p:txBody>
        </p:sp>
      </p:grpSp>
    </p:spTree>
  </p:cSld>
  <p:clrMapOvr>
    <a:masterClrMapping/>
  </p:clrMapOvr>
</p:sld>
</file>

<file path=ppt/slides/slide2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4088147"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4474460" y="1621086"/>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AutoShape 9" id="9"/>
          <p:cNvSpPr/>
          <p:nvPr/>
        </p:nvSpPr>
        <p:spPr>
          <a:xfrm rot="-1753206">
            <a:off x="-776020" y="4908465"/>
            <a:ext cx="25783492" cy="9586163"/>
          </a:xfrm>
          <a:prstGeom prst="rect">
            <a:avLst/>
          </a:prstGeom>
          <a:solidFill>
            <a:srgbClr val="545454">
              <a:alpha val="4706"/>
            </a:srgbClr>
          </a:solidFill>
        </p:spPr>
      </p:sp>
      <p:grpSp>
        <p:nvGrpSpPr>
          <p:cNvPr name="Group 10" id="10"/>
          <p:cNvGrpSpPr/>
          <p:nvPr/>
        </p:nvGrpSpPr>
        <p:grpSpPr>
          <a:xfrm rot="0">
            <a:off x="3271806" y="4228016"/>
            <a:ext cx="11744388" cy="4169231"/>
            <a:chOff x="0" y="0"/>
            <a:chExt cx="15659184" cy="5558975"/>
          </a:xfrm>
        </p:grpSpPr>
        <p:grpSp>
          <p:nvGrpSpPr>
            <p:cNvPr name="Group 11" id="11"/>
            <p:cNvGrpSpPr/>
            <p:nvPr/>
          </p:nvGrpSpPr>
          <p:grpSpPr>
            <a:xfrm rot="0">
              <a:off x="0" y="0"/>
              <a:ext cx="15659184" cy="5558975"/>
              <a:chOff x="0" y="0"/>
              <a:chExt cx="2716844" cy="964473"/>
            </a:xfrm>
          </p:grpSpPr>
          <p:sp>
            <p:nvSpPr>
              <p:cNvPr name="Freeform 12" id="12"/>
              <p:cNvSpPr/>
              <p:nvPr/>
            </p:nvSpPr>
            <p:spPr>
              <a:xfrm flipH="false" flipV="false" rot="0">
                <a:off x="0" y="0"/>
                <a:ext cx="2716844" cy="964473"/>
              </a:xfrm>
              <a:custGeom>
                <a:avLst/>
                <a:gdLst/>
                <a:ahLst/>
                <a:cxnLst/>
                <a:rect r="r" b="b" t="t" l="l"/>
                <a:pathLst>
                  <a:path h="964473" w="2716844">
                    <a:moveTo>
                      <a:pt x="2592384" y="964473"/>
                    </a:moveTo>
                    <a:lnTo>
                      <a:pt x="124460" y="964473"/>
                    </a:lnTo>
                    <a:cubicBezTo>
                      <a:pt x="55880" y="964473"/>
                      <a:pt x="0" y="908593"/>
                      <a:pt x="0" y="840013"/>
                    </a:cubicBezTo>
                    <a:lnTo>
                      <a:pt x="0" y="124460"/>
                    </a:lnTo>
                    <a:cubicBezTo>
                      <a:pt x="0" y="55880"/>
                      <a:pt x="55880" y="0"/>
                      <a:pt x="124460" y="0"/>
                    </a:cubicBezTo>
                    <a:lnTo>
                      <a:pt x="2592384" y="0"/>
                    </a:lnTo>
                    <a:cubicBezTo>
                      <a:pt x="2660964" y="0"/>
                      <a:pt x="2716844" y="55880"/>
                      <a:pt x="2716844" y="124460"/>
                    </a:cubicBezTo>
                    <a:lnTo>
                      <a:pt x="2716844" y="840013"/>
                    </a:lnTo>
                    <a:cubicBezTo>
                      <a:pt x="2716844" y="908593"/>
                      <a:pt x="2660964" y="964473"/>
                      <a:pt x="2592384" y="964473"/>
                    </a:cubicBezTo>
                    <a:close/>
                  </a:path>
                </a:pathLst>
              </a:custGeom>
              <a:solidFill>
                <a:srgbClr val="263F6B"/>
              </a:solidFill>
            </p:spPr>
          </p:sp>
        </p:grpSp>
        <p:sp>
          <p:nvSpPr>
            <p:cNvPr name="TextBox 13" id="13"/>
            <p:cNvSpPr txBox="true"/>
            <p:nvPr/>
          </p:nvSpPr>
          <p:spPr>
            <a:xfrm rot="0">
              <a:off x="876757" y="1031121"/>
              <a:ext cx="14374705" cy="3458633"/>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Đặt ra câu hỏi nhóm khách hàng vay mua nhà chiếm phần lớn đơn vay vậy các nhóm khách hàng có mục đích khác thì sao ? Làm sao để tối ưu các nhóm khác hàng có tiềm năng cao khác ? </a:t>
              </a:r>
            </a:p>
            <a:p>
              <a:pPr algn="ctr">
                <a:lnSpc>
                  <a:spcPts val="3499"/>
                </a:lnSpc>
                <a:spcBef>
                  <a:spcPct val="0"/>
                </a:spcBef>
              </a:pPr>
              <a:r>
                <a:rPr lang="en-US" sz="2499" spc="49">
                  <a:solidFill>
                    <a:srgbClr val="FFFFFF"/>
                  </a:solidFill>
                  <a:latin typeface="Montserrat"/>
                  <a:ea typeface="Montserrat"/>
                  <a:cs typeface="Montserrat"/>
                  <a:sym typeface="Montserrat"/>
                </a:rPr>
                <a:t>Với hơn 50% đơn vay tập trung vào việc mua nhà. Doanh nghiệp có thể đang bỏ lỡ các cơ hội từ các nhu cầu khác như vay xây nhà hoặc tái cấp vốn.</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Freeform 3" id="3"/>
          <p:cNvSpPr/>
          <p:nvPr/>
        </p:nvSpPr>
        <p:spPr>
          <a:xfrm flipH="false" flipV="false" rot="0">
            <a:off x="529952" y="4160336"/>
            <a:ext cx="8378859" cy="4293964"/>
          </a:xfrm>
          <a:custGeom>
            <a:avLst/>
            <a:gdLst/>
            <a:ahLst/>
            <a:cxnLst/>
            <a:rect r="r" b="b" t="t" l="l"/>
            <a:pathLst>
              <a:path h="4293964" w="8378859">
                <a:moveTo>
                  <a:pt x="0" y="0"/>
                </a:moveTo>
                <a:lnTo>
                  <a:pt x="8378859" y="0"/>
                </a:lnTo>
                <a:lnTo>
                  <a:pt x="8378859" y="4293964"/>
                </a:lnTo>
                <a:lnTo>
                  <a:pt x="0" y="4293964"/>
                </a:lnTo>
                <a:lnTo>
                  <a:pt x="0" y="0"/>
                </a:lnTo>
                <a:close/>
              </a:path>
            </a:pathLst>
          </a:custGeom>
          <a:blipFill>
            <a:blip r:embed="rId3"/>
            <a:stretch>
              <a:fillRect l="0" t="0" r="0" b="0"/>
            </a:stretch>
          </a:blipFill>
        </p:spPr>
      </p:sp>
      <p:sp>
        <p:nvSpPr>
          <p:cNvPr name="AutoShape 4" id="4"/>
          <p:cNvSpPr/>
          <p:nvPr/>
        </p:nvSpPr>
        <p:spPr>
          <a:xfrm rot="-1753206">
            <a:off x="3152647" y="3907102"/>
            <a:ext cx="25783492" cy="9586163"/>
          </a:xfrm>
          <a:prstGeom prst="rect">
            <a:avLst/>
          </a:prstGeom>
          <a:solidFill>
            <a:srgbClr val="545454">
              <a:alpha val="4706"/>
            </a:srgbClr>
          </a:solidFill>
        </p:spPr>
      </p:sp>
      <p:sp>
        <p:nvSpPr>
          <p:cNvPr name="AutoShape 5" id="5"/>
          <p:cNvSpPr/>
          <p:nvPr/>
        </p:nvSpPr>
        <p:spPr>
          <a:xfrm rot="2700000">
            <a:off x="-2646503" y="9043300"/>
            <a:ext cx="5293007" cy="2487400"/>
          </a:xfrm>
          <a:prstGeom prst="rect">
            <a:avLst/>
          </a:prstGeom>
          <a:solidFill>
            <a:srgbClr val="213559"/>
          </a:solidFill>
        </p:spPr>
      </p:sp>
      <p:sp>
        <p:nvSpPr>
          <p:cNvPr name="AutoShape 6" id="6"/>
          <p:cNvSpPr/>
          <p:nvPr/>
        </p:nvSpPr>
        <p:spPr>
          <a:xfrm rot="2700000">
            <a:off x="15641497" y="-1243700"/>
            <a:ext cx="5293007" cy="2487400"/>
          </a:xfrm>
          <a:prstGeom prst="rect">
            <a:avLst/>
          </a:prstGeom>
          <a:solidFill>
            <a:srgbClr val="213559"/>
          </a:solidFill>
        </p:spPr>
      </p:sp>
      <p:grpSp>
        <p:nvGrpSpPr>
          <p:cNvPr name="Group 7" id="7"/>
          <p:cNvGrpSpPr/>
          <p:nvPr/>
        </p:nvGrpSpPr>
        <p:grpSpPr>
          <a:xfrm rot="0">
            <a:off x="-4088147"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4474460" y="1621086"/>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pic>
        <p:nvPicPr>
          <p:cNvPr name="Picture 11" id="11"/>
          <p:cNvPicPr>
            <a:picLocks noChangeAspect="true"/>
          </p:cNvPicPr>
          <p:nvPr/>
        </p:nvPicPr>
        <p:blipFill>
          <a:blip r:embed="rId4"/>
          <a:srcRect l="0" t="0" r="0" b="0"/>
          <a:stretch>
            <a:fillRect/>
          </a:stretch>
        </p:blipFill>
        <p:spPr>
          <a:xfrm flipH="false" flipV="false" rot="0">
            <a:off x="529952" y="7351049"/>
            <a:ext cx="1493619" cy="903640"/>
          </a:xfrm>
          <a:prstGeom prst="rect">
            <a:avLst/>
          </a:prstGeom>
        </p:spPr>
      </p:pic>
      <p:sp>
        <p:nvSpPr>
          <p:cNvPr name="Freeform 12" id="12"/>
          <p:cNvSpPr/>
          <p:nvPr/>
        </p:nvSpPr>
        <p:spPr>
          <a:xfrm flipH="false" flipV="false" rot="0">
            <a:off x="14474460" y="6618122"/>
            <a:ext cx="3139865" cy="1836178"/>
          </a:xfrm>
          <a:custGeom>
            <a:avLst/>
            <a:gdLst/>
            <a:ahLst/>
            <a:cxnLst/>
            <a:rect r="r" b="b" t="t" l="l"/>
            <a:pathLst>
              <a:path h="1836178" w="3139865">
                <a:moveTo>
                  <a:pt x="0" y="0"/>
                </a:moveTo>
                <a:lnTo>
                  <a:pt x="3139865" y="0"/>
                </a:lnTo>
                <a:lnTo>
                  <a:pt x="3139865" y="1836178"/>
                </a:lnTo>
                <a:lnTo>
                  <a:pt x="0" y="1836178"/>
                </a:lnTo>
                <a:lnTo>
                  <a:pt x="0" y="0"/>
                </a:lnTo>
                <a:close/>
              </a:path>
            </a:pathLst>
          </a:custGeom>
          <a:blipFill>
            <a:blip r:embed="rId5"/>
            <a:stretch>
              <a:fillRect l="0" t="0" r="0" b="0"/>
            </a:stretch>
          </a:blipFill>
        </p:spPr>
      </p:sp>
      <p:sp>
        <p:nvSpPr>
          <p:cNvPr name="Freeform 13" id="13"/>
          <p:cNvSpPr/>
          <p:nvPr/>
        </p:nvSpPr>
        <p:spPr>
          <a:xfrm flipH="false" flipV="false" rot="0">
            <a:off x="14474460" y="4230749"/>
            <a:ext cx="3139865" cy="1825503"/>
          </a:xfrm>
          <a:custGeom>
            <a:avLst/>
            <a:gdLst/>
            <a:ahLst/>
            <a:cxnLst/>
            <a:rect r="r" b="b" t="t" l="l"/>
            <a:pathLst>
              <a:path h="1825503" w="3139865">
                <a:moveTo>
                  <a:pt x="0" y="0"/>
                </a:moveTo>
                <a:lnTo>
                  <a:pt x="3139865" y="0"/>
                </a:lnTo>
                <a:lnTo>
                  <a:pt x="3139865" y="1825502"/>
                </a:lnTo>
                <a:lnTo>
                  <a:pt x="0" y="1825502"/>
                </a:lnTo>
                <a:lnTo>
                  <a:pt x="0" y="0"/>
                </a:lnTo>
                <a:close/>
              </a:path>
            </a:pathLst>
          </a:custGeom>
          <a:blipFill>
            <a:blip r:embed="rId6"/>
            <a:stretch>
              <a:fillRect l="0" t="0" r="0" b="0"/>
            </a:stretch>
          </a:blipFill>
        </p:spPr>
      </p:sp>
      <p:sp>
        <p:nvSpPr>
          <p:cNvPr name="Freeform 14" id="14"/>
          <p:cNvSpPr/>
          <p:nvPr/>
        </p:nvSpPr>
        <p:spPr>
          <a:xfrm flipH="false" flipV="false" rot="0">
            <a:off x="9761418" y="5383828"/>
            <a:ext cx="3139865" cy="1846979"/>
          </a:xfrm>
          <a:custGeom>
            <a:avLst/>
            <a:gdLst/>
            <a:ahLst/>
            <a:cxnLst/>
            <a:rect r="r" b="b" t="t" l="l"/>
            <a:pathLst>
              <a:path h="1846979" w="3139865">
                <a:moveTo>
                  <a:pt x="0" y="0"/>
                </a:moveTo>
                <a:lnTo>
                  <a:pt x="3139865" y="0"/>
                </a:lnTo>
                <a:lnTo>
                  <a:pt x="3139865" y="1846980"/>
                </a:lnTo>
                <a:lnTo>
                  <a:pt x="0" y="1846980"/>
                </a:lnTo>
                <a:lnTo>
                  <a:pt x="0" y="0"/>
                </a:lnTo>
                <a:close/>
              </a:path>
            </a:pathLst>
          </a:custGeom>
          <a:blipFill>
            <a:blip r:embed="rId7"/>
            <a:stretch>
              <a:fillRect l="0" t="0" r="0" b="0"/>
            </a:stretch>
          </a:blipFill>
        </p:spPr>
      </p:sp>
      <p:sp>
        <p:nvSpPr>
          <p:cNvPr name="Freeform 15" id="15"/>
          <p:cNvSpPr/>
          <p:nvPr/>
        </p:nvSpPr>
        <p:spPr>
          <a:xfrm flipH="false" flipV="false" rot="0">
            <a:off x="13321356" y="5698993"/>
            <a:ext cx="733031" cy="1216650"/>
          </a:xfrm>
          <a:custGeom>
            <a:avLst/>
            <a:gdLst/>
            <a:ahLst/>
            <a:cxnLst/>
            <a:rect r="r" b="b" t="t" l="l"/>
            <a:pathLst>
              <a:path h="1216650" w="733031">
                <a:moveTo>
                  <a:pt x="0" y="0"/>
                </a:moveTo>
                <a:lnTo>
                  <a:pt x="733031" y="0"/>
                </a:lnTo>
                <a:lnTo>
                  <a:pt x="733031" y="1216650"/>
                </a:lnTo>
                <a:lnTo>
                  <a:pt x="0" y="1216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TextBox 17" id="17"/>
          <p:cNvSpPr txBox="true"/>
          <p:nvPr/>
        </p:nvSpPr>
        <p:spPr>
          <a:xfrm rot="0">
            <a:off x="14580332" y="8654325"/>
            <a:ext cx="3033993"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000000"/>
                </a:solidFill>
                <a:latin typeface="Montserrat"/>
                <a:ea typeface="Montserrat"/>
                <a:cs typeface="Montserrat"/>
                <a:sym typeface="Montserrat"/>
              </a:rPr>
              <a:t>Construction - Perm</a:t>
            </a:r>
          </a:p>
        </p:txBody>
      </p:sp>
      <p:sp>
        <p:nvSpPr>
          <p:cNvPr name="TextBox 18" id="18"/>
          <p:cNvSpPr txBox="true"/>
          <p:nvPr/>
        </p:nvSpPr>
        <p:spPr>
          <a:xfrm rot="0">
            <a:off x="14474460" y="3578272"/>
            <a:ext cx="3033993" cy="412750"/>
          </a:xfrm>
          <a:prstGeom prst="rect">
            <a:avLst/>
          </a:prstGeom>
        </p:spPr>
        <p:txBody>
          <a:bodyPr anchor="t" rtlCol="false" tIns="0" lIns="0" bIns="0" rIns="0">
            <a:spAutoFit/>
          </a:bodyPr>
          <a:lstStyle/>
          <a:p>
            <a:pPr algn="ctr">
              <a:lnSpc>
                <a:spcPts val="3499"/>
              </a:lnSpc>
              <a:spcBef>
                <a:spcPct val="0"/>
              </a:spcBef>
            </a:pPr>
            <a:r>
              <a:rPr lang="en-US" sz="2499" spc="49">
                <a:solidFill>
                  <a:srgbClr val="000000"/>
                </a:solidFill>
                <a:latin typeface="Montserrat"/>
                <a:ea typeface="Montserrat"/>
                <a:cs typeface="Montserrat"/>
                <a:sym typeface="Montserrat"/>
              </a:rPr>
              <a:t>Construction</a:t>
            </a:r>
          </a:p>
        </p:txBody>
      </p:sp>
      <p:sp>
        <p:nvSpPr>
          <p:cNvPr name="TextBox 19" id="19"/>
          <p:cNvSpPr txBox="true"/>
          <p:nvPr/>
        </p:nvSpPr>
        <p:spPr>
          <a:xfrm rot="0">
            <a:off x="9867290" y="4730750"/>
            <a:ext cx="3033993" cy="412750"/>
          </a:xfrm>
          <a:prstGeom prst="rect">
            <a:avLst/>
          </a:prstGeom>
        </p:spPr>
        <p:txBody>
          <a:bodyPr anchor="t" rtlCol="false" tIns="0" lIns="0" bIns="0" rIns="0">
            <a:spAutoFit/>
          </a:bodyPr>
          <a:lstStyle/>
          <a:p>
            <a:pPr algn="ctr">
              <a:lnSpc>
                <a:spcPts val="3499"/>
              </a:lnSpc>
              <a:spcBef>
                <a:spcPct val="0"/>
              </a:spcBef>
            </a:pPr>
            <a:r>
              <a:rPr lang="en-US" sz="2499" spc="49">
                <a:solidFill>
                  <a:srgbClr val="000000"/>
                </a:solidFill>
                <a:latin typeface="Montserrat"/>
                <a:ea typeface="Montserrat"/>
                <a:cs typeface="Montserrat"/>
                <a:sym typeface="Montserrat"/>
              </a:rPr>
              <a:t>All</a:t>
            </a:r>
          </a:p>
        </p:txBody>
      </p:sp>
      <p:grpSp>
        <p:nvGrpSpPr>
          <p:cNvPr name="Group 20" id="20"/>
          <p:cNvGrpSpPr/>
          <p:nvPr/>
        </p:nvGrpSpPr>
        <p:grpSpPr>
          <a:xfrm rot="0">
            <a:off x="5045730" y="8672284"/>
            <a:ext cx="8196541" cy="1614716"/>
            <a:chOff x="0" y="0"/>
            <a:chExt cx="3792232" cy="1077956"/>
          </a:xfrm>
        </p:grpSpPr>
        <p:sp>
          <p:nvSpPr>
            <p:cNvPr name="Freeform 21" id="21"/>
            <p:cNvSpPr/>
            <p:nvPr/>
          </p:nvSpPr>
          <p:spPr>
            <a:xfrm flipH="false" flipV="false" rot="0">
              <a:off x="0" y="0"/>
              <a:ext cx="3792232" cy="1077957"/>
            </a:xfrm>
            <a:custGeom>
              <a:avLst/>
              <a:gdLst/>
              <a:ahLst/>
              <a:cxnLst/>
              <a:rect r="r" b="b" t="t" l="l"/>
              <a:pathLst>
                <a:path h="1077957" w="3792232">
                  <a:moveTo>
                    <a:pt x="3667772" y="1077956"/>
                  </a:moveTo>
                  <a:lnTo>
                    <a:pt x="124460" y="1077956"/>
                  </a:lnTo>
                  <a:cubicBezTo>
                    <a:pt x="55880" y="1077956"/>
                    <a:pt x="0" y="1022076"/>
                    <a:pt x="0" y="953496"/>
                  </a:cubicBezTo>
                  <a:lnTo>
                    <a:pt x="0" y="124460"/>
                  </a:lnTo>
                  <a:cubicBezTo>
                    <a:pt x="0" y="55880"/>
                    <a:pt x="55880" y="0"/>
                    <a:pt x="124460" y="0"/>
                  </a:cubicBezTo>
                  <a:lnTo>
                    <a:pt x="3667772" y="0"/>
                  </a:lnTo>
                  <a:cubicBezTo>
                    <a:pt x="3736352" y="0"/>
                    <a:pt x="3792232" y="55880"/>
                    <a:pt x="3792232" y="124460"/>
                  </a:cubicBezTo>
                  <a:lnTo>
                    <a:pt x="3792232" y="953497"/>
                  </a:lnTo>
                  <a:cubicBezTo>
                    <a:pt x="3792232" y="1022076"/>
                    <a:pt x="3736352" y="1077957"/>
                    <a:pt x="3667772" y="1077957"/>
                  </a:cubicBezTo>
                  <a:close/>
                </a:path>
              </a:pathLst>
            </a:custGeom>
            <a:solidFill>
              <a:srgbClr val="263F6B"/>
            </a:solidFill>
          </p:spPr>
        </p:sp>
      </p:grpSp>
      <p:sp>
        <p:nvSpPr>
          <p:cNvPr name="TextBox 22" id="22"/>
          <p:cNvSpPr txBox="true"/>
          <p:nvPr/>
        </p:nvSpPr>
        <p:spPr>
          <a:xfrm rot="0">
            <a:off x="7341642" y="9060725"/>
            <a:ext cx="3956493"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Chiếm 1/4 tổng đơn và có giá trị cao.</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4088147"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4474460" y="1621086"/>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AutoShape 9" id="9"/>
          <p:cNvSpPr/>
          <p:nvPr/>
        </p:nvSpPr>
        <p:spPr>
          <a:xfrm rot="-1753206">
            <a:off x="-776020" y="4908465"/>
            <a:ext cx="25783492" cy="9586163"/>
          </a:xfrm>
          <a:prstGeom prst="rect">
            <a:avLst/>
          </a:prstGeom>
          <a:solidFill>
            <a:srgbClr val="545454">
              <a:alpha val="4706"/>
            </a:srgbClr>
          </a:solidFill>
        </p:spPr>
      </p:sp>
      <p:grpSp>
        <p:nvGrpSpPr>
          <p:cNvPr name="Group 10" id="10"/>
          <p:cNvGrpSpPr/>
          <p:nvPr/>
        </p:nvGrpSpPr>
        <p:grpSpPr>
          <a:xfrm rot="0">
            <a:off x="3929374" y="3457082"/>
            <a:ext cx="11744388" cy="5801218"/>
            <a:chOff x="0" y="0"/>
            <a:chExt cx="2716844" cy="1342003"/>
          </a:xfrm>
        </p:grpSpPr>
        <p:sp>
          <p:nvSpPr>
            <p:cNvPr name="Freeform 11" id="11"/>
            <p:cNvSpPr/>
            <p:nvPr/>
          </p:nvSpPr>
          <p:spPr>
            <a:xfrm flipH="false" flipV="false" rot="0">
              <a:off x="0" y="0"/>
              <a:ext cx="2716844" cy="1342003"/>
            </a:xfrm>
            <a:custGeom>
              <a:avLst/>
              <a:gdLst/>
              <a:ahLst/>
              <a:cxnLst/>
              <a:rect r="r" b="b" t="t" l="l"/>
              <a:pathLst>
                <a:path h="1342003" w="2716844">
                  <a:moveTo>
                    <a:pt x="2592384" y="1342003"/>
                  </a:moveTo>
                  <a:lnTo>
                    <a:pt x="124460" y="1342003"/>
                  </a:lnTo>
                  <a:cubicBezTo>
                    <a:pt x="55880" y="1342003"/>
                    <a:pt x="0" y="1286123"/>
                    <a:pt x="0" y="1217543"/>
                  </a:cubicBezTo>
                  <a:lnTo>
                    <a:pt x="0" y="124460"/>
                  </a:lnTo>
                  <a:cubicBezTo>
                    <a:pt x="0" y="55880"/>
                    <a:pt x="55880" y="0"/>
                    <a:pt x="124460" y="0"/>
                  </a:cubicBezTo>
                  <a:lnTo>
                    <a:pt x="2592384" y="0"/>
                  </a:lnTo>
                  <a:cubicBezTo>
                    <a:pt x="2660964" y="0"/>
                    <a:pt x="2716844" y="55880"/>
                    <a:pt x="2716844" y="124460"/>
                  </a:cubicBezTo>
                  <a:lnTo>
                    <a:pt x="2716844" y="1217543"/>
                  </a:lnTo>
                  <a:cubicBezTo>
                    <a:pt x="2716844" y="1286123"/>
                    <a:pt x="2660964" y="1342003"/>
                    <a:pt x="2592384" y="1342003"/>
                  </a:cubicBezTo>
                  <a:close/>
                </a:path>
              </a:pathLst>
            </a:custGeom>
            <a:solidFill>
              <a:srgbClr val="263F6B"/>
            </a:solidFill>
          </p:spPr>
        </p:sp>
      </p:grpSp>
      <p:sp>
        <p:nvSpPr>
          <p:cNvPr name="TextBox 12" id="12"/>
          <p:cNvSpPr txBox="true"/>
          <p:nvPr/>
        </p:nvSpPr>
        <p:spPr>
          <a:xfrm rot="0">
            <a:off x="4411054" y="3727239"/>
            <a:ext cx="10781029" cy="52324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Xác định cơ hội lợi nhuận cao từ các khoản vay xây dựng.</a:t>
            </a:r>
          </a:p>
          <a:p>
            <a:pPr algn="ctr">
              <a:lnSpc>
                <a:spcPts val="3499"/>
              </a:lnSpc>
            </a:pPr>
            <a:r>
              <a:rPr lang="en-US" sz="2499" spc="49">
                <a:solidFill>
                  <a:srgbClr val="E1453C"/>
                </a:solidFill>
                <a:latin typeface="Montserrat"/>
                <a:ea typeface="Montserrat"/>
                <a:cs typeface="Montserrat"/>
                <a:sym typeface="Montserrat"/>
              </a:rPr>
              <a:t>--&gt;</a:t>
            </a:r>
            <a:r>
              <a:rPr lang="en-US" sz="2499" spc="49">
                <a:solidFill>
                  <a:srgbClr val="FFFFFF"/>
                </a:solidFill>
                <a:latin typeface="Montserrat"/>
                <a:ea typeface="Montserrat"/>
                <a:cs typeface="Montserrat"/>
                <a:sym typeface="Montserrat"/>
              </a:rPr>
              <a:t> </a:t>
            </a:r>
            <a:r>
              <a:rPr lang="en-US" sz="2499" spc="49">
                <a:solidFill>
                  <a:srgbClr val="E1453C"/>
                </a:solidFill>
                <a:latin typeface="Montserrat"/>
                <a:ea typeface="Montserrat"/>
                <a:cs typeface="Montserrat"/>
                <a:sym typeface="Montserrat"/>
              </a:rPr>
              <a:t>Gợi ý</a:t>
            </a:r>
            <a:r>
              <a:rPr lang="en-US" sz="2499" spc="49">
                <a:solidFill>
                  <a:srgbClr val="FFFFFF"/>
                </a:solidFill>
                <a:latin typeface="Montserrat"/>
                <a:ea typeface="Montserrat"/>
                <a:cs typeface="Montserrat"/>
                <a:sym typeface="Montserrat"/>
              </a:rPr>
              <a:t>: Xây dựng các sản phẩm vay riêng biệt cho lĩnh vực xây dựng với lãi suất hoặc điều kiện vay hấp dẫn để thu hút khách hàng.</a:t>
            </a:r>
          </a:p>
          <a:p>
            <a:pPr algn="ctr">
              <a:lnSpc>
                <a:spcPts val="3499"/>
              </a:lnSpc>
            </a:pPr>
          </a:p>
          <a:p>
            <a:pPr algn="ctr">
              <a:lnSpc>
                <a:spcPts val="3499"/>
              </a:lnSpc>
            </a:pPr>
            <a:r>
              <a:rPr lang="en-US" sz="2499" spc="49">
                <a:solidFill>
                  <a:srgbClr val="FFFFFF"/>
                </a:solidFill>
                <a:latin typeface="Montserrat"/>
                <a:ea typeface="Montserrat"/>
                <a:cs typeface="Montserrat"/>
                <a:sym typeface="Montserrat"/>
              </a:rPr>
              <a:t>Mặc dù khoản vay xây dựng có giá trị cao hơn,nhưng đi kèm với mức độ rủi ro cao hơn.</a:t>
            </a:r>
          </a:p>
          <a:p>
            <a:pPr algn="ctr">
              <a:lnSpc>
                <a:spcPts val="3499"/>
              </a:lnSpc>
              <a:spcBef>
                <a:spcPct val="0"/>
              </a:spcBef>
            </a:pPr>
            <a:r>
              <a:rPr lang="en-US" sz="2499" spc="49">
                <a:solidFill>
                  <a:srgbClr val="E1453C"/>
                </a:solidFill>
                <a:latin typeface="Montserrat"/>
                <a:ea typeface="Montserrat"/>
                <a:cs typeface="Montserrat"/>
                <a:sym typeface="Montserrat"/>
              </a:rPr>
              <a:t>--&gt; Gợi ý:</a:t>
            </a:r>
            <a:r>
              <a:rPr lang="en-US" sz="2499" spc="49">
                <a:solidFill>
                  <a:srgbClr val="FFFFFF"/>
                </a:solidFill>
                <a:latin typeface="Montserrat"/>
                <a:ea typeface="Montserrat"/>
                <a:cs typeface="Montserrat"/>
                <a:sym typeface="Montserrat"/>
              </a:rPr>
              <a:t> Tăng cường các biện pháp quản lý rủi ro, chẳng hạn như thẩm định kỹ lưỡng hơn đối với các dự án xây dựng, yêu cầu cao hơn về thế chấp. Giúp đảm bảo các khoản vay được kiểm soát và giảm thiểu nguy cơ thất thoát khi dự án không hoàn thành.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3152647" y="3907102"/>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9144000" y="3991022"/>
            <a:ext cx="9882959" cy="5011643"/>
            <a:chOff x="0" y="0"/>
            <a:chExt cx="4572474" cy="3345687"/>
          </a:xfrm>
        </p:grpSpPr>
        <p:sp>
          <p:nvSpPr>
            <p:cNvPr name="Freeform 11" id="11"/>
            <p:cNvSpPr/>
            <p:nvPr/>
          </p:nvSpPr>
          <p:spPr>
            <a:xfrm flipH="false" flipV="false" rot="0">
              <a:off x="0" y="0"/>
              <a:ext cx="4572474" cy="3345687"/>
            </a:xfrm>
            <a:custGeom>
              <a:avLst/>
              <a:gdLst/>
              <a:ahLst/>
              <a:cxnLst/>
              <a:rect r="r" b="b" t="t" l="l"/>
              <a:pathLst>
                <a:path h="3345687" w="4572474">
                  <a:moveTo>
                    <a:pt x="4448014" y="3345687"/>
                  </a:moveTo>
                  <a:lnTo>
                    <a:pt x="124460" y="3345687"/>
                  </a:lnTo>
                  <a:cubicBezTo>
                    <a:pt x="55880" y="3345687"/>
                    <a:pt x="0" y="3289807"/>
                    <a:pt x="0" y="3221227"/>
                  </a:cubicBezTo>
                  <a:lnTo>
                    <a:pt x="0" y="124460"/>
                  </a:lnTo>
                  <a:cubicBezTo>
                    <a:pt x="0" y="55880"/>
                    <a:pt x="55880" y="0"/>
                    <a:pt x="124460" y="0"/>
                  </a:cubicBezTo>
                  <a:lnTo>
                    <a:pt x="4448014" y="0"/>
                  </a:lnTo>
                  <a:cubicBezTo>
                    <a:pt x="4516594" y="0"/>
                    <a:pt x="4572474" y="55880"/>
                    <a:pt x="4572474" y="124460"/>
                  </a:cubicBezTo>
                  <a:lnTo>
                    <a:pt x="4572474" y="3221227"/>
                  </a:lnTo>
                  <a:cubicBezTo>
                    <a:pt x="4572474" y="3289807"/>
                    <a:pt x="4516594" y="3345687"/>
                    <a:pt x="4448014" y="3345687"/>
                  </a:cubicBezTo>
                  <a:close/>
                </a:path>
              </a:pathLst>
            </a:custGeom>
            <a:solidFill>
              <a:srgbClr val="263F6B"/>
            </a:solidFill>
          </p:spPr>
        </p:sp>
      </p:grpSp>
      <p:sp>
        <p:nvSpPr>
          <p:cNvPr name="Freeform 12" id="12"/>
          <p:cNvSpPr/>
          <p:nvPr/>
        </p:nvSpPr>
        <p:spPr>
          <a:xfrm flipH="false" flipV="false" rot="0">
            <a:off x="1183259" y="3566738"/>
            <a:ext cx="5964115" cy="5860211"/>
          </a:xfrm>
          <a:custGeom>
            <a:avLst/>
            <a:gdLst/>
            <a:ahLst/>
            <a:cxnLst/>
            <a:rect r="r" b="b" t="t" l="l"/>
            <a:pathLst>
              <a:path h="5860211" w="5964115">
                <a:moveTo>
                  <a:pt x="0" y="0"/>
                </a:moveTo>
                <a:lnTo>
                  <a:pt x="5964115" y="0"/>
                </a:lnTo>
                <a:lnTo>
                  <a:pt x="5964115" y="5860211"/>
                </a:lnTo>
                <a:lnTo>
                  <a:pt x="0" y="5860211"/>
                </a:lnTo>
                <a:lnTo>
                  <a:pt x="0" y="0"/>
                </a:lnTo>
                <a:close/>
              </a:path>
            </a:pathLst>
          </a:custGeom>
          <a:blipFill>
            <a:blip r:embed="rId3"/>
            <a:stretch>
              <a:fillRect l="0" t="0" r="0" b="0"/>
            </a:stretch>
          </a:blipFill>
        </p:spPr>
      </p:sp>
      <p:sp>
        <p:nvSpPr>
          <p:cNvPr name="TextBox 13" id="13"/>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TextBox 14" id="14"/>
          <p:cNvSpPr txBox="true"/>
          <p:nvPr/>
        </p:nvSpPr>
        <p:spPr>
          <a:xfrm rot="0">
            <a:off x="11143566" y="4331493"/>
            <a:ext cx="6115734" cy="39179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Chỉ số VTL phân bố khá đồng đều giữa các khoảng tỷ lệ.</a:t>
            </a:r>
          </a:p>
          <a:p>
            <a:pPr algn="ctr">
              <a:lnSpc>
                <a:spcPts val="3499"/>
              </a:lnSpc>
            </a:pPr>
            <a:r>
              <a:rPr lang="en-US" sz="2499" spc="49">
                <a:solidFill>
                  <a:srgbClr val="FFFFFF"/>
                </a:solidFill>
                <a:latin typeface="Montserrat"/>
                <a:ea typeface="Montserrat"/>
                <a:cs typeface="Montserrat"/>
                <a:sym typeface="Montserrat"/>
              </a:rPr>
              <a:t>--&gt; Ưu tiên duyệt các đơn vay có giá trị VTL trên 100% để giảm rủi ro cho doanh nghiệp </a:t>
            </a:r>
          </a:p>
          <a:p>
            <a:pPr algn="ctr">
              <a:lnSpc>
                <a:spcPts val="3499"/>
              </a:lnSpc>
              <a:spcBef>
                <a:spcPct val="0"/>
              </a:spcBef>
            </a:pPr>
            <a:r>
              <a:rPr lang="en-US" sz="2499" spc="49">
                <a:solidFill>
                  <a:srgbClr val="FFFFFF"/>
                </a:solidFill>
                <a:latin typeface="Montserrat"/>
                <a:ea typeface="Montserrat"/>
                <a:cs typeface="Montserrat"/>
                <a:sym typeface="Montserrat"/>
              </a:rPr>
              <a:t>--&gt; Đối với các đơn vay từ 80-100% đưa ra các chính sách lãi suất cao hơn để bù vào rủi ro doanh nghiệp nhận phải.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3152647" y="3907102"/>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10" id="10"/>
          <p:cNvSpPr/>
          <p:nvPr/>
        </p:nvSpPr>
        <p:spPr>
          <a:xfrm flipH="false" flipV="false" rot="0">
            <a:off x="487234" y="4403198"/>
            <a:ext cx="6309209" cy="4540402"/>
          </a:xfrm>
          <a:custGeom>
            <a:avLst/>
            <a:gdLst/>
            <a:ahLst/>
            <a:cxnLst/>
            <a:rect r="r" b="b" t="t" l="l"/>
            <a:pathLst>
              <a:path h="4540402" w="6309209">
                <a:moveTo>
                  <a:pt x="0" y="0"/>
                </a:moveTo>
                <a:lnTo>
                  <a:pt x="6309209" y="0"/>
                </a:lnTo>
                <a:lnTo>
                  <a:pt x="6309209" y="4540402"/>
                </a:lnTo>
                <a:lnTo>
                  <a:pt x="0" y="4540402"/>
                </a:lnTo>
                <a:lnTo>
                  <a:pt x="0" y="0"/>
                </a:lnTo>
                <a:close/>
              </a:path>
            </a:pathLst>
          </a:custGeom>
          <a:blipFill>
            <a:blip r:embed="rId3"/>
            <a:stretch>
              <a:fillRect l="0" t="0" r="0" b="0"/>
            </a:stretch>
          </a:blipFill>
        </p:spPr>
      </p:sp>
      <p:sp>
        <p:nvSpPr>
          <p:cNvPr name="Freeform 11" id="11"/>
          <p:cNvSpPr/>
          <p:nvPr/>
        </p:nvSpPr>
        <p:spPr>
          <a:xfrm flipH="false" flipV="false" rot="0">
            <a:off x="7747410" y="4403198"/>
            <a:ext cx="9806108" cy="4540402"/>
          </a:xfrm>
          <a:custGeom>
            <a:avLst/>
            <a:gdLst/>
            <a:ahLst/>
            <a:cxnLst/>
            <a:rect r="r" b="b" t="t" l="l"/>
            <a:pathLst>
              <a:path h="4540402" w="9806108">
                <a:moveTo>
                  <a:pt x="0" y="0"/>
                </a:moveTo>
                <a:lnTo>
                  <a:pt x="9806108" y="0"/>
                </a:lnTo>
                <a:lnTo>
                  <a:pt x="9806108" y="4540402"/>
                </a:lnTo>
                <a:lnTo>
                  <a:pt x="0" y="4540402"/>
                </a:lnTo>
                <a:lnTo>
                  <a:pt x="0" y="0"/>
                </a:lnTo>
                <a:close/>
              </a:path>
            </a:pathLst>
          </a:custGeom>
          <a:blipFill>
            <a:blip r:embed="rId4"/>
            <a:stretch>
              <a:fillRect l="0" t="0" r="0" b="0"/>
            </a:stretch>
          </a:blipFill>
        </p:spPr>
      </p:sp>
      <p:sp>
        <p:nvSpPr>
          <p:cNvPr name="TextBox 12" id="12"/>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pic>
        <p:nvPicPr>
          <p:cNvPr name="Picture 13" id="13"/>
          <p:cNvPicPr>
            <a:picLocks noChangeAspect="true"/>
          </p:cNvPicPr>
          <p:nvPr/>
        </p:nvPicPr>
        <p:blipFill>
          <a:blip r:embed="rId5"/>
          <a:srcRect l="0" t="0" r="0" b="0"/>
          <a:stretch>
            <a:fillRect/>
          </a:stretch>
        </p:blipFill>
        <p:spPr>
          <a:xfrm flipH="false" flipV="false" rot="0">
            <a:off x="3418507" y="5143500"/>
            <a:ext cx="1493619" cy="903640"/>
          </a:xfrm>
          <a:prstGeom prst="rect">
            <a:avLst/>
          </a:prstGeom>
        </p:spPr>
      </p:pic>
      <p:sp>
        <p:nvSpPr>
          <p:cNvPr name="TextBox 14" id="14"/>
          <p:cNvSpPr txBox="true"/>
          <p:nvPr/>
        </p:nvSpPr>
        <p:spPr>
          <a:xfrm rot="0">
            <a:off x="7925075" y="9074142"/>
            <a:ext cx="8900574"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263F6B"/>
                </a:solidFill>
                <a:latin typeface="Montserrat"/>
                <a:ea typeface="Montserrat"/>
                <a:cs typeface="Montserrat"/>
                <a:sym typeface="Montserrat"/>
              </a:rPr>
              <a:t>Phân bố VTL trong khoảng 99 cho đến 105% và ITD trong khoảng 2 đến 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3152647" y="3907102"/>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4088147"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4474460" y="162108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10" id="10"/>
          <p:cNvSpPr/>
          <p:nvPr/>
        </p:nvSpPr>
        <p:spPr>
          <a:xfrm flipH="false" flipV="false" rot="0">
            <a:off x="8999117" y="4059716"/>
            <a:ext cx="3491004" cy="438760"/>
          </a:xfrm>
          <a:custGeom>
            <a:avLst/>
            <a:gdLst/>
            <a:ahLst/>
            <a:cxnLst/>
            <a:rect r="r" b="b" t="t" l="l"/>
            <a:pathLst>
              <a:path h="438760" w="3491004">
                <a:moveTo>
                  <a:pt x="0" y="0"/>
                </a:moveTo>
                <a:lnTo>
                  <a:pt x="3491005" y="0"/>
                </a:lnTo>
                <a:lnTo>
                  <a:pt x="3491005" y="438760"/>
                </a:lnTo>
                <a:lnTo>
                  <a:pt x="0" y="438760"/>
                </a:lnTo>
                <a:lnTo>
                  <a:pt x="0" y="0"/>
                </a:lnTo>
                <a:close/>
              </a:path>
            </a:pathLst>
          </a:custGeom>
          <a:blipFill>
            <a:blip r:embed="rId3"/>
            <a:stretch>
              <a:fillRect l="0" t="0" r="0" b="0"/>
            </a:stretch>
          </a:blipFill>
        </p:spPr>
      </p:sp>
      <p:sp>
        <p:nvSpPr>
          <p:cNvPr name="Freeform 11" id="11"/>
          <p:cNvSpPr/>
          <p:nvPr/>
        </p:nvSpPr>
        <p:spPr>
          <a:xfrm flipH="false" flipV="false" rot="0">
            <a:off x="2039575" y="4498476"/>
            <a:ext cx="10450547" cy="5215892"/>
          </a:xfrm>
          <a:custGeom>
            <a:avLst/>
            <a:gdLst/>
            <a:ahLst/>
            <a:cxnLst/>
            <a:rect r="r" b="b" t="t" l="l"/>
            <a:pathLst>
              <a:path h="5215892" w="10450547">
                <a:moveTo>
                  <a:pt x="0" y="0"/>
                </a:moveTo>
                <a:lnTo>
                  <a:pt x="10450547" y="0"/>
                </a:lnTo>
                <a:lnTo>
                  <a:pt x="10450547" y="5215892"/>
                </a:lnTo>
                <a:lnTo>
                  <a:pt x="0" y="5215892"/>
                </a:lnTo>
                <a:lnTo>
                  <a:pt x="0" y="0"/>
                </a:lnTo>
                <a:close/>
              </a:path>
            </a:pathLst>
          </a:custGeom>
          <a:blipFill>
            <a:blip r:embed="rId4"/>
            <a:stretch>
              <a:fillRect l="0" t="0" r="0" b="0"/>
            </a:stretch>
          </a:blipFill>
        </p:spPr>
      </p:sp>
      <p:sp>
        <p:nvSpPr>
          <p:cNvPr name="TextBox 12" id="12"/>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grpSp>
        <p:nvGrpSpPr>
          <p:cNvPr name="Group 4" id="4"/>
          <p:cNvGrpSpPr/>
          <p:nvPr/>
        </p:nvGrpSpPr>
        <p:grpSpPr>
          <a:xfrm rot="0">
            <a:off x="-4088147" y="1681677"/>
            <a:ext cx="8253464" cy="1309890"/>
            <a:chOff x="0" y="0"/>
            <a:chExt cx="4161103" cy="660400"/>
          </a:xfrm>
        </p:grpSpPr>
        <p:sp>
          <p:nvSpPr>
            <p:cNvPr name="Freeform 5" id="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6" id="6"/>
          <p:cNvGrpSpPr/>
          <p:nvPr/>
        </p:nvGrpSpPr>
        <p:grpSpPr>
          <a:xfrm rot="0">
            <a:off x="14474460" y="1621086"/>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8" id="8"/>
          <p:cNvSpPr txBox="true"/>
          <p:nvPr/>
        </p:nvSpPr>
        <p:spPr>
          <a:xfrm rot="0">
            <a:off x="5231942" y="894544"/>
            <a:ext cx="8175893" cy="2097024"/>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BORROWER'S FINANCES</a:t>
            </a:r>
          </a:p>
        </p:txBody>
      </p:sp>
      <p:sp>
        <p:nvSpPr>
          <p:cNvPr name="AutoShape 9" id="9"/>
          <p:cNvSpPr/>
          <p:nvPr/>
        </p:nvSpPr>
        <p:spPr>
          <a:xfrm rot="-1753206">
            <a:off x="-776020" y="4908465"/>
            <a:ext cx="25783492" cy="9586163"/>
          </a:xfrm>
          <a:prstGeom prst="rect">
            <a:avLst/>
          </a:prstGeom>
          <a:solidFill>
            <a:srgbClr val="545454">
              <a:alpha val="4706"/>
            </a:srgbClr>
          </a:solidFill>
        </p:spPr>
      </p:sp>
      <p:grpSp>
        <p:nvGrpSpPr>
          <p:cNvPr name="Group 10" id="10"/>
          <p:cNvGrpSpPr/>
          <p:nvPr/>
        </p:nvGrpSpPr>
        <p:grpSpPr>
          <a:xfrm rot="0">
            <a:off x="3929374" y="3457082"/>
            <a:ext cx="11744388" cy="5801218"/>
            <a:chOff x="0" y="0"/>
            <a:chExt cx="2716844" cy="1342003"/>
          </a:xfrm>
        </p:grpSpPr>
        <p:sp>
          <p:nvSpPr>
            <p:cNvPr name="Freeform 11" id="11"/>
            <p:cNvSpPr/>
            <p:nvPr/>
          </p:nvSpPr>
          <p:spPr>
            <a:xfrm flipH="false" flipV="false" rot="0">
              <a:off x="0" y="0"/>
              <a:ext cx="2716844" cy="1342003"/>
            </a:xfrm>
            <a:custGeom>
              <a:avLst/>
              <a:gdLst/>
              <a:ahLst/>
              <a:cxnLst/>
              <a:rect r="r" b="b" t="t" l="l"/>
              <a:pathLst>
                <a:path h="1342003" w="2716844">
                  <a:moveTo>
                    <a:pt x="2592384" y="1342003"/>
                  </a:moveTo>
                  <a:lnTo>
                    <a:pt x="124460" y="1342003"/>
                  </a:lnTo>
                  <a:cubicBezTo>
                    <a:pt x="55880" y="1342003"/>
                    <a:pt x="0" y="1286123"/>
                    <a:pt x="0" y="1217543"/>
                  </a:cubicBezTo>
                  <a:lnTo>
                    <a:pt x="0" y="124460"/>
                  </a:lnTo>
                  <a:cubicBezTo>
                    <a:pt x="0" y="55880"/>
                    <a:pt x="55880" y="0"/>
                    <a:pt x="124460" y="0"/>
                  </a:cubicBezTo>
                  <a:lnTo>
                    <a:pt x="2592384" y="0"/>
                  </a:lnTo>
                  <a:cubicBezTo>
                    <a:pt x="2660964" y="0"/>
                    <a:pt x="2716844" y="55880"/>
                    <a:pt x="2716844" y="124460"/>
                  </a:cubicBezTo>
                  <a:lnTo>
                    <a:pt x="2716844" y="1217543"/>
                  </a:lnTo>
                  <a:cubicBezTo>
                    <a:pt x="2716844" y="1286123"/>
                    <a:pt x="2660964" y="1342003"/>
                    <a:pt x="2592384" y="1342003"/>
                  </a:cubicBezTo>
                  <a:close/>
                </a:path>
              </a:pathLst>
            </a:custGeom>
            <a:solidFill>
              <a:srgbClr val="263F6B"/>
            </a:solidFill>
          </p:spPr>
        </p:sp>
      </p:grpSp>
      <p:sp>
        <p:nvSpPr>
          <p:cNvPr name="TextBox 12" id="12"/>
          <p:cNvSpPr txBox="true"/>
          <p:nvPr/>
        </p:nvSpPr>
        <p:spPr>
          <a:xfrm rot="0">
            <a:off x="4579696" y="4160591"/>
            <a:ext cx="10781029" cy="43561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1. Tập trung phát triển thị trường tại các tiểu bang có VTL và ITD cao</a:t>
            </a:r>
          </a:p>
          <a:p>
            <a:pPr algn="ctr">
              <a:lnSpc>
                <a:spcPts val="3499"/>
              </a:lnSpc>
            </a:pPr>
            <a:r>
              <a:rPr lang="en-US" sz="2499" spc="49">
                <a:solidFill>
                  <a:srgbClr val="E1453C"/>
                </a:solidFill>
                <a:latin typeface="Montserrat"/>
                <a:ea typeface="Montserrat"/>
                <a:cs typeface="Montserrat"/>
                <a:sym typeface="Montserrat"/>
              </a:rPr>
              <a:t>--&gt; Gợi ý</a:t>
            </a:r>
            <a:r>
              <a:rPr lang="en-US" sz="2499" spc="49">
                <a:solidFill>
                  <a:srgbClr val="FFFFFF"/>
                </a:solidFill>
                <a:latin typeface="Montserrat"/>
                <a:ea typeface="Montserrat"/>
                <a:cs typeface="Montserrat"/>
                <a:sym typeface="Montserrat"/>
              </a:rPr>
              <a:t>: Đẩy mạnh các chiến dịch tiếp thị và khuyến khích cho vay tại các tiểu bang này. Tăng cường các chương trình ưu đãi về lãi suất, phí dịch vụ.</a:t>
            </a:r>
          </a:p>
          <a:p>
            <a:pPr algn="ctr">
              <a:lnSpc>
                <a:spcPts val="3499"/>
              </a:lnSpc>
            </a:pPr>
            <a:r>
              <a:rPr lang="en-US" sz="2499" spc="49">
                <a:solidFill>
                  <a:srgbClr val="FFFFFF"/>
                </a:solidFill>
                <a:latin typeface="Montserrat"/>
                <a:ea typeface="Montserrat"/>
                <a:cs typeface="Montserrat"/>
                <a:sym typeface="Montserrat"/>
              </a:rPr>
              <a:t>2. Đầu tư vào mở rộng mạng lưới dịch vụ</a:t>
            </a:r>
          </a:p>
          <a:p>
            <a:pPr algn="ctr">
              <a:lnSpc>
                <a:spcPts val="3499"/>
              </a:lnSpc>
              <a:spcBef>
                <a:spcPct val="0"/>
              </a:spcBef>
            </a:pPr>
            <a:r>
              <a:rPr lang="en-US" sz="2499" spc="49">
                <a:solidFill>
                  <a:srgbClr val="E1453C"/>
                </a:solidFill>
                <a:latin typeface="Montserrat"/>
                <a:ea typeface="Montserrat"/>
                <a:cs typeface="Montserrat"/>
                <a:sym typeface="Montserrat"/>
              </a:rPr>
              <a:t>--&gt; Gợi ý</a:t>
            </a:r>
            <a:r>
              <a:rPr lang="en-US" sz="2499" spc="49">
                <a:solidFill>
                  <a:srgbClr val="FFFFFF"/>
                </a:solidFill>
                <a:latin typeface="Montserrat"/>
                <a:ea typeface="Montserrat"/>
                <a:cs typeface="Montserrat"/>
                <a:sym typeface="Montserrat"/>
              </a:rPr>
              <a:t>: Cân nhắc mở thêm chi nhánh, văn phòng dịch vụ hoặc tăng cường sự hiện diện của các dịch vụ trực tuyến tại những khu vực này. Việc này giúp hỗ trợ trực tiếp nhu cầu vay vốn và tăng trưởng khách hàng.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5476242" y="8811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91107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9591065"/>
            <a:ext cx="16230600" cy="1351653"/>
          </a:xfrm>
          <a:prstGeom prst="rect">
            <a:avLst/>
          </a:prstGeom>
          <a:solidFill>
            <a:srgbClr val="213559"/>
          </a:solidFill>
        </p:spPr>
      </p:sp>
      <p:sp>
        <p:nvSpPr>
          <p:cNvPr name="AutoShape 6" id="6"/>
          <p:cNvSpPr/>
          <p:nvPr/>
        </p:nvSpPr>
        <p:spPr>
          <a:xfrm rot="0">
            <a:off x="1028700" y="-675827"/>
            <a:ext cx="16230600" cy="1351653"/>
          </a:xfrm>
          <a:prstGeom prst="rect">
            <a:avLst/>
          </a:prstGeom>
          <a:solidFill>
            <a:srgbClr val="213559"/>
          </a:solidFill>
        </p:spPr>
      </p:sp>
      <p:graphicFrame>
        <p:nvGraphicFramePr>
          <p:cNvPr name="Table 7" id="7"/>
          <p:cNvGraphicFramePr>
            <a:graphicFrameLocks noGrp="true"/>
          </p:cNvGraphicFramePr>
          <p:nvPr/>
        </p:nvGraphicFramePr>
        <p:xfrm>
          <a:off x="2279827" y="1733810"/>
          <a:ext cx="14087944" cy="7229475"/>
        </p:xfrm>
        <a:graphic>
          <a:graphicData uri="http://schemas.openxmlformats.org/drawingml/2006/table">
            <a:tbl>
              <a:tblPr/>
              <a:tblGrid>
                <a:gridCol w="2809771"/>
                <a:gridCol w="5559338"/>
                <a:gridCol w="5718835"/>
              </a:tblGrid>
              <a:tr h="785188">
                <a:tc>
                  <a:txBody>
                    <a:bodyPr anchor="t" rtlCol="false"/>
                    <a:lstStyle/>
                    <a:p>
                      <a:pPr algn="ctr">
                        <a:lnSpc>
                          <a:spcPts val="2520"/>
                        </a:lnSpc>
                        <a:defRPr/>
                      </a:pPr>
                      <a:r>
                        <a:rPr lang="en-US" sz="1800" b="true">
                          <a:solidFill>
                            <a:srgbClr val="000000"/>
                          </a:solidFill>
                          <a:latin typeface="Montserrat Bold"/>
                          <a:ea typeface="Montserrat Bold"/>
                          <a:cs typeface="Montserrat Bold"/>
                          <a:sym typeface="Montserrat Bold"/>
                        </a:rPr>
                        <a:t>Chất lượng đơn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b="true">
                          <a:solidFill>
                            <a:srgbClr val="000000"/>
                          </a:solidFill>
                          <a:latin typeface="Montserrat Bold"/>
                          <a:ea typeface="Montserrat Bold"/>
                          <a:cs typeface="Montserrat Bold"/>
                          <a:sym typeface="Montserrat Bold"/>
                        </a:rPr>
                        <a:t>Điều kiện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19"/>
                        </a:lnSpc>
                        <a:defRPr/>
                      </a:pPr>
                      <a:r>
                        <a:rPr lang="en-US" sz="1799" b="true">
                          <a:solidFill>
                            <a:srgbClr val="000000"/>
                          </a:solidFill>
                          <a:latin typeface="Montserrat Bold"/>
                          <a:ea typeface="Montserrat Bold"/>
                          <a:cs typeface="Montserrat Bold"/>
                          <a:sym typeface="Montserrat Bold"/>
                        </a:rPr>
                        <a:t>Điều kiện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85188">
                <a:tc>
                  <a:txBody>
                    <a:bodyPr anchor="t" rtlCol="false"/>
                    <a:lstStyle/>
                    <a:p>
                      <a:pPr algn="ctr">
                        <a:lnSpc>
                          <a:spcPts val="2520"/>
                        </a:lnSpc>
                        <a:defRPr/>
                      </a:pPr>
                      <a:r>
                        <a:rPr lang="en-US" sz="1800">
                          <a:solidFill>
                            <a:srgbClr val="000000"/>
                          </a:solidFill>
                          <a:latin typeface="Montserrat"/>
                          <a:ea typeface="Montserrat"/>
                          <a:cs typeface="Montserrat"/>
                          <a:sym typeface="Montserrat"/>
                        </a:rPr>
                        <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&gt; 1 AND [ITD] &gt;= 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85188">
                <a:tc>
                  <a:txBody>
                    <a:bodyPr anchor="t" rtlCol="false"/>
                    <a:lstStyle/>
                    <a:p>
                      <a:pPr algn="ctr">
                        <a:lnSpc>
                          <a:spcPts val="2520"/>
                        </a:lnSpc>
                        <a:defRPr/>
                      </a:pPr>
                      <a:r>
                        <a:rPr lang="en-US" sz="1800">
                          <a:solidFill>
                            <a:srgbClr val="000000"/>
                          </a:solidFill>
                          <a:latin typeface="Montserrat"/>
                          <a:ea typeface="Montserrat"/>
                          <a:cs typeface="Montserrat"/>
                          <a:sym typeface="Montserrat"/>
                        </a:rPr>
                        <a:t>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&gt; 1 AND [ITD] &gt;= 0.02 AND [ITD] &lt; 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&gt;= 0.8 AND [VTL] &lt;= 1 AND [ITD] &gt;= 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33159">
                <a:tc>
                  <a:txBody>
                    <a:bodyPr anchor="t" rtlCol="false"/>
                    <a:lstStyle/>
                    <a:p>
                      <a:pPr algn="ctr">
                        <a:lnSpc>
                          <a:spcPts val="2520"/>
                        </a:lnSpc>
                        <a:defRPr/>
                      </a:pPr>
                      <a:r>
                        <a:rPr lang="en-US" sz="1800">
                          <a:solidFill>
                            <a:srgbClr val="000000"/>
                          </a:solidFill>
                          <a:latin typeface="Montserrat"/>
                          <a:ea typeface="Montserrat"/>
                          <a:cs typeface="Montserrat"/>
                          <a:sym typeface="Montserrat"/>
                        </a:rPr>
                        <a:t>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00000"/>
                          </a:solidFill>
                          <a:latin typeface="Montserrat"/>
                          <a:ea typeface="Montserrat"/>
                          <a:cs typeface="Montserrat"/>
                          <a:sym typeface="Montserrat"/>
                        </a:rPr>
                        <a:t>[VTL] &gt;= 0.8 AND [VTL] &lt;= 1 AND [ITD] &gt;= 0.02 AND [ITD] &lt; 0.04</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91929">
                <a:tc>
                  <a:txBody>
                    <a:bodyPr anchor="t" rtlCol="false"/>
                    <a:lstStyle/>
                    <a:p>
                      <a:pPr algn="ctr">
                        <a:lnSpc>
                          <a:spcPts val="2520"/>
                        </a:lnSpc>
                        <a:defRPr/>
                      </a:pPr>
                      <a:r>
                        <a:rPr lang="en-US" sz="1800">
                          <a:solidFill>
                            <a:srgbClr val="000000"/>
                          </a:solidFill>
                          <a:latin typeface="Montserrat"/>
                          <a:ea typeface="Montserrat"/>
                          <a:cs typeface="Montserrat"/>
                          <a:sym typeface="Montserrat"/>
                        </a:rPr>
                        <a:t>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&gt; 1 AND [ITD] &lt; 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&lt; 0.8 AND [ITD] &gt;= 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17169">
                <a:tc>
                  <a:txBody>
                    <a:bodyPr anchor="t" rtlCol="false"/>
                    <a:lstStyle/>
                    <a:p>
                      <a:pPr algn="ctr">
                        <a:lnSpc>
                          <a:spcPts val="2520"/>
                        </a:lnSpc>
                        <a:defRPr/>
                      </a:pPr>
                      <a:r>
                        <a:rPr lang="en-US" sz="1800">
                          <a:solidFill>
                            <a:srgbClr val="000000"/>
                          </a:solidFill>
                          <a:latin typeface="Montserrat"/>
                          <a:ea typeface="Montserrat"/>
                          <a:cs typeface="Montserrat"/>
                          <a:sym typeface="Montserrat"/>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00000"/>
                          </a:solidFill>
                          <a:latin typeface="Montserrat"/>
                          <a:ea typeface="Montserrat"/>
                          <a:cs typeface="Montserrat"/>
                          <a:sym typeface="Montserrat"/>
                        </a:rPr>
                        <a:t>[VTL] &lt; 0.8 AND [ITD] &lt; 0.02</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&lt; 0.8 AND [ITD] &gt;= 0.02 AND [ITD] &lt; 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31654">
                <a:tc>
                  <a:txBody>
                    <a:bodyPr anchor="t" rtlCol="false"/>
                    <a:lstStyle/>
                    <a:p>
                      <a:pPr algn="ctr">
                        <a:lnSpc>
                          <a:spcPts val="2520"/>
                        </a:lnSpc>
                        <a:defRPr/>
                      </a:pPr>
                      <a:r>
                        <a:rPr lang="en-US" sz="1800">
                          <a:solidFill>
                            <a:srgbClr val="000000"/>
                          </a:solidFill>
                          <a:latin typeface="Montserrat"/>
                          <a:ea typeface="Montserrat"/>
                          <a:cs typeface="Montserrat"/>
                          <a:sym typeface="Montserrat"/>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ea typeface="Montserrat"/>
                          <a:cs typeface="Montserrat"/>
                          <a:sym typeface="Montserrat"/>
                        </a:rPr>
                        <a:t>[VTL] &gt;= 0.8 AND [VTL] &lt;= 1 AND [ITD] &lt; 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028700" y="810895"/>
            <a:ext cx="7713061" cy="521335"/>
          </a:xfrm>
          <a:prstGeom prst="rect">
            <a:avLst/>
          </a:prstGeom>
        </p:spPr>
        <p:txBody>
          <a:bodyPr anchor="t" rtlCol="false" tIns="0" lIns="0" bIns="0" rIns="0">
            <a:spAutoFit/>
          </a:bodyPr>
          <a:lstStyle/>
          <a:p>
            <a:pPr algn="l">
              <a:lnSpc>
                <a:spcPts val="3919"/>
              </a:lnSpc>
            </a:pPr>
            <a:r>
              <a:rPr lang="en-US" sz="3999" spc="-235">
                <a:solidFill>
                  <a:srgbClr val="263F6B"/>
                </a:solidFill>
                <a:latin typeface="Montserrat"/>
                <a:ea typeface="Montserrat"/>
                <a:cs typeface="Montserrat"/>
                <a:sym typeface="Montserrat"/>
              </a:rPr>
              <a:t>ĐÁNH GIÁ CHI TIẾT ĐƠN VAY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330479" y="-247859"/>
            <a:ext cx="8456256" cy="10782718"/>
            <a:chOff x="0" y="0"/>
            <a:chExt cx="11275007" cy="14376958"/>
          </a:xfrm>
        </p:grpSpPr>
        <p:pic>
          <p:nvPicPr>
            <p:cNvPr name="Picture 6" id="6"/>
            <p:cNvPicPr>
              <a:picLocks noChangeAspect="true"/>
            </p:cNvPicPr>
            <p:nvPr/>
          </p:nvPicPr>
          <p:blipFill>
            <a:blip r:embed="rId4"/>
            <a:srcRect l="20538" t="0" r="27178" b="0"/>
            <a:stretch>
              <a:fillRect/>
            </a:stretch>
          </p:blipFill>
          <p:spPr>
            <a:xfrm flipH="false" flipV="false">
              <a:off x="0" y="0"/>
              <a:ext cx="11275007" cy="14376958"/>
            </a:xfrm>
            <a:prstGeom prst="rect">
              <a:avLst/>
            </a:prstGeom>
          </p:spPr>
        </p:pic>
      </p:grpSp>
      <p:sp>
        <p:nvSpPr>
          <p:cNvPr name="TextBox 7" id="7"/>
          <p:cNvSpPr txBox="true"/>
          <p:nvPr/>
        </p:nvSpPr>
        <p:spPr>
          <a:xfrm rot="0">
            <a:off x="10002595" y="1684794"/>
            <a:ext cx="4627078" cy="798721"/>
          </a:xfrm>
          <a:prstGeom prst="rect">
            <a:avLst/>
          </a:prstGeom>
        </p:spPr>
        <p:txBody>
          <a:bodyPr anchor="t" rtlCol="false" tIns="0" lIns="0" bIns="0" rIns="0">
            <a:spAutoFit/>
          </a:bodyPr>
          <a:lstStyle/>
          <a:p>
            <a:pPr algn="just">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TARGET</a:t>
            </a:r>
          </a:p>
        </p:txBody>
      </p:sp>
      <p:sp>
        <p:nvSpPr>
          <p:cNvPr name="TextBox 8" id="8"/>
          <p:cNvSpPr txBox="true"/>
          <p:nvPr/>
        </p:nvSpPr>
        <p:spPr>
          <a:xfrm rot="0">
            <a:off x="9144000" y="3205214"/>
            <a:ext cx="7345879" cy="4804554"/>
          </a:xfrm>
          <a:prstGeom prst="rect">
            <a:avLst/>
          </a:prstGeom>
        </p:spPr>
        <p:txBody>
          <a:bodyPr anchor="t" rtlCol="false" tIns="0" lIns="0" bIns="0" rIns="0">
            <a:spAutoFit/>
          </a:bodyPr>
          <a:lstStyle/>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1.Giúp doanh nghiệp hiểu được chân dung khách hàng của mình.</a:t>
            </a:r>
          </a:p>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2. Xác định được xu hướng trong hành vi nộp đơn của khách hàng</a:t>
            </a:r>
          </a:p>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3.Cho biết thông tin về những khoản vay từ đó xác định được những khoảng vay đáng tin cậy để có thể cho ra quyết định có nên cho vay không.</a:t>
            </a:r>
          </a:p>
          <a:p>
            <a:pPr algn="just">
              <a:lnSpc>
                <a:spcPts val="3495"/>
              </a:lnSpc>
            </a:pPr>
          </a:p>
          <a:p>
            <a:pPr algn="just">
              <a:lnSpc>
                <a:spcPts val="3495"/>
              </a:lnSpc>
              <a:spcBef>
                <a:spcPct val="0"/>
              </a:spcBef>
            </a:pPr>
          </a:p>
        </p:txBody>
      </p:sp>
      <p:sp>
        <p:nvSpPr>
          <p:cNvPr name="Freeform 9" id="9"/>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5476242" y="8811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9591065"/>
            <a:ext cx="16230600" cy="1351653"/>
          </a:xfrm>
          <a:prstGeom prst="rect">
            <a:avLst/>
          </a:prstGeom>
          <a:solidFill>
            <a:srgbClr val="213559"/>
          </a:solidFill>
        </p:spPr>
      </p:sp>
      <p:sp>
        <p:nvSpPr>
          <p:cNvPr name="AutoShape 6" id="6"/>
          <p:cNvSpPr/>
          <p:nvPr/>
        </p:nvSpPr>
        <p:spPr>
          <a:xfrm rot="0">
            <a:off x="1028700" y="-675827"/>
            <a:ext cx="16230600" cy="1351653"/>
          </a:xfrm>
          <a:prstGeom prst="rect">
            <a:avLst/>
          </a:prstGeom>
          <a:solidFill>
            <a:srgbClr val="213559"/>
          </a:solidFill>
        </p:spPr>
      </p:sp>
      <p:sp>
        <p:nvSpPr>
          <p:cNvPr name="Freeform 7" id="7"/>
          <p:cNvSpPr/>
          <p:nvPr/>
        </p:nvSpPr>
        <p:spPr>
          <a:xfrm flipH="false" flipV="false" rot="0">
            <a:off x="8020165" y="1586779"/>
            <a:ext cx="9050510" cy="7043131"/>
          </a:xfrm>
          <a:custGeom>
            <a:avLst/>
            <a:gdLst/>
            <a:ahLst/>
            <a:cxnLst/>
            <a:rect r="r" b="b" t="t" l="l"/>
            <a:pathLst>
              <a:path h="7043131" w="9050510">
                <a:moveTo>
                  <a:pt x="0" y="0"/>
                </a:moveTo>
                <a:lnTo>
                  <a:pt x="9050510" y="0"/>
                </a:lnTo>
                <a:lnTo>
                  <a:pt x="9050510" y="7043131"/>
                </a:lnTo>
                <a:lnTo>
                  <a:pt x="0" y="7043131"/>
                </a:lnTo>
                <a:lnTo>
                  <a:pt x="0" y="0"/>
                </a:lnTo>
                <a:close/>
              </a:path>
            </a:pathLst>
          </a:custGeom>
          <a:blipFill>
            <a:blip r:embed="rId4"/>
            <a:stretch>
              <a:fillRect l="0" t="0" r="0" b="0"/>
            </a:stretch>
          </a:blipFill>
        </p:spPr>
      </p:sp>
      <p:sp>
        <p:nvSpPr>
          <p:cNvPr name="TextBox 8" id="8"/>
          <p:cNvSpPr txBox="true"/>
          <p:nvPr/>
        </p:nvSpPr>
        <p:spPr>
          <a:xfrm rot="0">
            <a:off x="1028700" y="1114425"/>
            <a:ext cx="7713061" cy="521335"/>
          </a:xfrm>
          <a:prstGeom prst="rect">
            <a:avLst/>
          </a:prstGeom>
        </p:spPr>
        <p:txBody>
          <a:bodyPr anchor="t" rtlCol="false" tIns="0" lIns="0" bIns="0" rIns="0">
            <a:spAutoFit/>
          </a:bodyPr>
          <a:lstStyle/>
          <a:p>
            <a:pPr algn="l">
              <a:lnSpc>
                <a:spcPts val="3919"/>
              </a:lnSpc>
            </a:pPr>
            <a:r>
              <a:rPr lang="en-US" sz="3999" spc="-235">
                <a:solidFill>
                  <a:srgbClr val="263F6B"/>
                </a:solidFill>
                <a:latin typeface="Montserrat"/>
                <a:ea typeface="Montserrat"/>
                <a:cs typeface="Montserrat"/>
                <a:sym typeface="Montserrat"/>
              </a:rPr>
              <a:t>ĐÁNH GIÁ CHI TIẾT ĐƠN VAY</a:t>
            </a:r>
          </a:p>
        </p:txBody>
      </p:sp>
      <p:sp>
        <p:nvSpPr>
          <p:cNvPr name="TextBox 9" id="9"/>
          <p:cNvSpPr txBox="true"/>
          <p:nvPr/>
        </p:nvSpPr>
        <p:spPr>
          <a:xfrm rot="0">
            <a:off x="1028700" y="3106362"/>
            <a:ext cx="6834278" cy="1625600"/>
          </a:xfrm>
          <a:prstGeom prst="rect">
            <a:avLst/>
          </a:prstGeom>
        </p:spPr>
        <p:txBody>
          <a:bodyPr anchor="t" rtlCol="false" tIns="0" lIns="0" bIns="0" rIns="0">
            <a:spAutoFit/>
          </a:bodyPr>
          <a:lstStyle/>
          <a:p>
            <a:pPr algn="l" marL="539749" indent="-269875" lvl="1">
              <a:lnSpc>
                <a:spcPts val="3249"/>
              </a:lnSpc>
              <a:buFont typeface="Arial"/>
              <a:buChar char="•"/>
            </a:pPr>
            <a:r>
              <a:rPr lang="en-US" sz="2499" spc="49">
                <a:solidFill>
                  <a:srgbClr val="000000"/>
                </a:solidFill>
                <a:latin typeface="Montserrat"/>
                <a:ea typeface="Montserrat"/>
                <a:cs typeface="Montserrat"/>
                <a:sym typeface="Montserrat"/>
              </a:rPr>
              <a:t>Dựa vào 2 chỉ số chính là VTL và ITD để đánh giá chất lượng của đơn từng đơn vay, kèm theo thông tin các chỉ số phụ như ATL và YAD.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99" r="0" b="-1599"/>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Freeform 4" id="4"/>
          <p:cNvSpPr/>
          <p:nvPr/>
        </p:nvSpPr>
        <p:spPr>
          <a:xfrm flipH="false" flipV="false" rot="0">
            <a:off x="15476242" y="8811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476242" y="91107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0">
            <a:off x="1028700" y="9591065"/>
            <a:ext cx="16230600" cy="1351653"/>
          </a:xfrm>
          <a:prstGeom prst="rect">
            <a:avLst/>
          </a:prstGeom>
          <a:solidFill>
            <a:srgbClr val="213559"/>
          </a:solidFill>
        </p:spPr>
      </p:sp>
      <p:sp>
        <p:nvSpPr>
          <p:cNvPr name="AutoShape 7" id="7"/>
          <p:cNvSpPr/>
          <p:nvPr/>
        </p:nvSpPr>
        <p:spPr>
          <a:xfrm rot="0">
            <a:off x="1028700" y="-675827"/>
            <a:ext cx="16230600" cy="1351653"/>
          </a:xfrm>
          <a:prstGeom prst="rect">
            <a:avLst/>
          </a:prstGeom>
          <a:solidFill>
            <a:srgbClr val="213559"/>
          </a:solidFill>
        </p:spPr>
      </p:sp>
      <p:sp>
        <p:nvSpPr>
          <p:cNvPr name="Freeform 8" id="8"/>
          <p:cNvSpPr/>
          <p:nvPr/>
        </p:nvSpPr>
        <p:spPr>
          <a:xfrm flipH="false" flipV="false" rot="0">
            <a:off x="868216" y="2805881"/>
            <a:ext cx="8275784" cy="4655129"/>
          </a:xfrm>
          <a:custGeom>
            <a:avLst/>
            <a:gdLst/>
            <a:ahLst/>
            <a:cxnLst/>
            <a:rect r="r" b="b" t="t" l="l"/>
            <a:pathLst>
              <a:path h="4655129" w="8275784">
                <a:moveTo>
                  <a:pt x="0" y="0"/>
                </a:moveTo>
                <a:lnTo>
                  <a:pt x="8275784" y="0"/>
                </a:lnTo>
                <a:lnTo>
                  <a:pt x="8275784" y="4655129"/>
                </a:lnTo>
                <a:lnTo>
                  <a:pt x="0" y="4655129"/>
                </a:lnTo>
                <a:lnTo>
                  <a:pt x="0" y="0"/>
                </a:lnTo>
                <a:close/>
              </a:path>
            </a:pathLst>
          </a:custGeom>
          <a:blipFill>
            <a:blip r:embed="rId5"/>
            <a:stretch>
              <a:fillRect l="0" t="0" r="0" b="0"/>
            </a:stretch>
          </a:blipFill>
        </p:spPr>
      </p:sp>
      <p:sp>
        <p:nvSpPr>
          <p:cNvPr name="TextBox 9" id="9"/>
          <p:cNvSpPr txBox="true"/>
          <p:nvPr/>
        </p:nvSpPr>
        <p:spPr>
          <a:xfrm rot="0">
            <a:off x="1028700" y="810895"/>
            <a:ext cx="7713061" cy="521335"/>
          </a:xfrm>
          <a:prstGeom prst="rect">
            <a:avLst/>
          </a:prstGeom>
        </p:spPr>
        <p:txBody>
          <a:bodyPr anchor="t" rtlCol="false" tIns="0" lIns="0" bIns="0" rIns="0">
            <a:spAutoFit/>
          </a:bodyPr>
          <a:lstStyle/>
          <a:p>
            <a:pPr algn="l">
              <a:lnSpc>
                <a:spcPts val="3919"/>
              </a:lnSpc>
            </a:pPr>
            <a:r>
              <a:rPr lang="en-US" sz="3999" spc="-235">
                <a:solidFill>
                  <a:srgbClr val="263F6B"/>
                </a:solidFill>
                <a:latin typeface="Montserrat"/>
                <a:ea typeface="Montserrat"/>
                <a:cs typeface="Montserrat"/>
                <a:sym typeface="Montserrat"/>
              </a:rPr>
              <a:t>ĐÁNH GIÁ CHI TIẾT ĐƠN VAY</a:t>
            </a:r>
          </a:p>
        </p:txBody>
      </p:sp>
      <p:grpSp>
        <p:nvGrpSpPr>
          <p:cNvPr name="Group 10" id="10"/>
          <p:cNvGrpSpPr/>
          <p:nvPr/>
        </p:nvGrpSpPr>
        <p:grpSpPr>
          <a:xfrm rot="0">
            <a:off x="9993263" y="3534137"/>
            <a:ext cx="7657373" cy="3187753"/>
            <a:chOff x="0" y="0"/>
            <a:chExt cx="1771390" cy="737427"/>
          </a:xfrm>
        </p:grpSpPr>
        <p:sp>
          <p:nvSpPr>
            <p:cNvPr name="Freeform 11" id="11"/>
            <p:cNvSpPr/>
            <p:nvPr/>
          </p:nvSpPr>
          <p:spPr>
            <a:xfrm flipH="false" flipV="false" rot="0">
              <a:off x="0" y="0"/>
              <a:ext cx="1771390" cy="737427"/>
            </a:xfrm>
            <a:custGeom>
              <a:avLst/>
              <a:gdLst/>
              <a:ahLst/>
              <a:cxnLst/>
              <a:rect r="r" b="b" t="t" l="l"/>
              <a:pathLst>
                <a:path h="737427" w="1771390">
                  <a:moveTo>
                    <a:pt x="1646930" y="737427"/>
                  </a:moveTo>
                  <a:lnTo>
                    <a:pt x="124460" y="737427"/>
                  </a:lnTo>
                  <a:cubicBezTo>
                    <a:pt x="55880" y="737427"/>
                    <a:pt x="0" y="681547"/>
                    <a:pt x="0" y="612967"/>
                  </a:cubicBezTo>
                  <a:lnTo>
                    <a:pt x="0" y="124460"/>
                  </a:lnTo>
                  <a:cubicBezTo>
                    <a:pt x="0" y="55880"/>
                    <a:pt x="55880" y="0"/>
                    <a:pt x="124460" y="0"/>
                  </a:cubicBezTo>
                  <a:lnTo>
                    <a:pt x="1646930" y="0"/>
                  </a:lnTo>
                  <a:cubicBezTo>
                    <a:pt x="1715510" y="0"/>
                    <a:pt x="1771390" y="55880"/>
                    <a:pt x="1771390" y="124460"/>
                  </a:cubicBezTo>
                  <a:lnTo>
                    <a:pt x="1771390" y="612967"/>
                  </a:lnTo>
                  <a:cubicBezTo>
                    <a:pt x="1771390" y="681547"/>
                    <a:pt x="1715510" y="737427"/>
                    <a:pt x="1646930" y="737427"/>
                  </a:cubicBezTo>
                  <a:close/>
                </a:path>
              </a:pathLst>
            </a:custGeom>
            <a:solidFill>
              <a:srgbClr val="263F6B"/>
            </a:solidFill>
          </p:spPr>
        </p:sp>
      </p:grpSp>
      <p:sp>
        <p:nvSpPr>
          <p:cNvPr name="TextBox 12" id="12"/>
          <p:cNvSpPr txBox="true"/>
          <p:nvPr/>
        </p:nvSpPr>
        <p:spPr>
          <a:xfrm rot="0">
            <a:off x="11002390" y="4041775"/>
            <a:ext cx="5639120" cy="216535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Xác định lý do ngân hàng đang tập trung quá nhiều vào các khách hàng rủi ro (F, D), có thể liên quan đến chính sách lãi suất hoặc tiêu chí đánh giá đơn vay.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2919359" y="3808770"/>
            <a:ext cx="12449281" cy="203318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
        <p:nvSpPr>
          <p:cNvPr name="TextBox 10" id="10"/>
          <p:cNvSpPr txBox="true"/>
          <p:nvPr/>
        </p:nvSpPr>
        <p:spPr>
          <a:xfrm rot="0">
            <a:off x="1028700" y="6327466"/>
            <a:ext cx="5015153" cy="870585"/>
          </a:xfrm>
          <a:prstGeom prst="rect">
            <a:avLst/>
          </a:prstGeom>
        </p:spPr>
        <p:txBody>
          <a:bodyPr anchor="t" rtlCol="false" tIns="0" lIns="0" bIns="0" rIns="0">
            <a:spAutoFit/>
          </a:bodyPr>
          <a:lstStyle/>
          <a:p>
            <a:pPr algn="l">
              <a:lnSpc>
                <a:spcPts val="3510"/>
              </a:lnSpc>
            </a:pPr>
            <a:r>
              <a:rPr lang="en-US" sz="2700" i="true">
                <a:solidFill>
                  <a:srgbClr val="FFFFFF"/>
                </a:solidFill>
                <a:latin typeface="Montserrat Italics"/>
                <a:ea typeface="Montserrat Italics"/>
                <a:cs typeface="Montserrat Italics"/>
                <a:sym typeface="Montserrat Italics"/>
              </a:rPr>
              <a:t>I look forward to working with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330479" y="-247859"/>
            <a:ext cx="8456256" cy="10782718"/>
            <a:chOff x="0" y="0"/>
            <a:chExt cx="11275007" cy="14376958"/>
          </a:xfrm>
        </p:grpSpPr>
        <p:pic>
          <p:nvPicPr>
            <p:cNvPr name="Picture 6" id="6"/>
            <p:cNvPicPr>
              <a:picLocks noChangeAspect="true"/>
            </p:cNvPicPr>
            <p:nvPr/>
          </p:nvPicPr>
          <p:blipFill>
            <a:blip r:embed="rId4"/>
            <a:srcRect l="20538" t="0" r="27178" b="0"/>
            <a:stretch>
              <a:fillRect/>
            </a:stretch>
          </p:blipFill>
          <p:spPr>
            <a:xfrm flipH="false" flipV="false">
              <a:off x="0" y="0"/>
              <a:ext cx="11275007" cy="14376958"/>
            </a:xfrm>
            <a:prstGeom prst="rect">
              <a:avLst/>
            </a:prstGeom>
          </p:spPr>
        </p:pic>
      </p:grpSp>
      <p:sp>
        <p:nvSpPr>
          <p:cNvPr name="TextBox 7" id="7"/>
          <p:cNvSpPr txBox="true"/>
          <p:nvPr/>
        </p:nvSpPr>
        <p:spPr>
          <a:xfrm rot="0">
            <a:off x="9309690" y="1325814"/>
            <a:ext cx="5960068" cy="2304031"/>
          </a:xfrm>
          <a:prstGeom prst="rect">
            <a:avLst/>
          </a:prstGeom>
        </p:spPr>
        <p:txBody>
          <a:bodyPr anchor="t" rtlCol="false" tIns="0" lIns="0" bIns="0" rIns="0">
            <a:spAutoFit/>
          </a:bodyPr>
          <a:lstStyle/>
          <a:p>
            <a:pPr algn="just">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SOME IMPORTANT METRICS</a:t>
            </a:r>
          </a:p>
        </p:txBody>
      </p:sp>
      <p:sp>
        <p:nvSpPr>
          <p:cNvPr name="Freeform 8" id="8"/>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8616784" y="4593801"/>
            <a:ext cx="7345879" cy="3490104"/>
          </a:xfrm>
          <a:prstGeom prst="rect">
            <a:avLst/>
          </a:prstGeom>
        </p:spPr>
        <p:txBody>
          <a:bodyPr anchor="t" rtlCol="false" tIns="0" lIns="0" bIns="0" rIns="0">
            <a:spAutoFit/>
          </a:bodyPr>
          <a:lstStyle/>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Thông báo:</a:t>
            </a:r>
          </a:p>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VTL là tỷ lệ giữa giá trị tài sản muốn mua và số tiền vay.</a:t>
            </a:r>
          </a:p>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ITD là tỷ lệ giữa tổng thu nhập hàng tháng của người vay và số tiền vay.</a:t>
            </a:r>
          </a:p>
          <a:p>
            <a:pPr algn="just" marL="580480" indent="-290240" lvl="1">
              <a:lnSpc>
                <a:spcPts val="3495"/>
              </a:lnSpc>
              <a:buFont typeface="Arial"/>
              <a:buChar char="•"/>
            </a:pPr>
            <a:r>
              <a:rPr lang="en-US" sz="2688" spc="53">
                <a:solidFill>
                  <a:srgbClr val="FFFFFF"/>
                </a:solidFill>
                <a:latin typeface="Montserrat"/>
                <a:ea typeface="Montserrat"/>
                <a:cs typeface="Montserrat"/>
                <a:sym typeface="Montserrat"/>
              </a:rPr>
              <a:t>ATL là tỷ lệ giữa tổng tài sản thanh khoản của người vay và số tiền vay.</a:t>
            </a:r>
          </a:p>
          <a:p>
            <a:pPr algn="just">
              <a:lnSpc>
                <a:spcPts val="349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518478" y="5372590"/>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975478" y="2037714"/>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1203435" y="3291723"/>
            <a:ext cx="1675183" cy="831310"/>
          </a:xfrm>
          <a:custGeom>
            <a:avLst/>
            <a:gdLst/>
            <a:ahLst/>
            <a:cxnLst/>
            <a:rect r="r" b="b" t="t" l="l"/>
            <a:pathLst>
              <a:path h="831310" w="1675183">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4841191" y="4727845"/>
            <a:ext cx="1675183" cy="831310"/>
          </a:xfrm>
          <a:custGeom>
            <a:avLst/>
            <a:gdLst/>
            <a:ahLst/>
            <a:cxnLst/>
            <a:rect r="r" b="b" t="t" l="l"/>
            <a:pathLst>
              <a:path h="831310" w="1675183">
                <a:moveTo>
                  <a:pt x="1675183" y="831310"/>
                </a:moveTo>
                <a:lnTo>
                  <a:pt x="0" y="831310"/>
                </a:lnTo>
                <a:lnTo>
                  <a:pt x="0" y="0"/>
                </a:lnTo>
                <a:lnTo>
                  <a:pt x="1675183" y="0"/>
                </a:lnTo>
                <a:lnTo>
                  <a:pt x="1675183" y="83131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176317" y="4690301"/>
            <a:ext cx="5935366" cy="1077849"/>
          </a:xfrm>
          <a:prstGeom prst="rect">
            <a:avLst/>
          </a:prstGeom>
        </p:spPr>
        <p:txBody>
          <a:bodyPr anchor="t" rtlCol="false" tIns="0" lIns="0" bIns="0" rIns="0">
            <a:spAutoFit/>
          </a:bodyPr>
          <a:lstStyle/>
          <a:p>
            <a:pPr algn="ctr">
              <a:lnSpc>
                <a:spcPts val="8071"/>
              </a:lnSpc>
            </a:pPr>
            <a:r>
              <a:rPr lang="en-US" b="true" sz="8236" i="true" spc="-485">
                <a:solidFill>
                  <a:srgbClr val="FFFFFF"/>
                </a:solidFill>
                <a:latin typeface="Montserrat Ultra-Bold Italics"/>
                <a:ea typeface="Montserrat Ultra-Bold Italics"/>
                <a:cs typeface="Montserrat Ultra-Bold Italics"/>
                <a:sym typeface="Montserrat Ultra-Bold Italics"/>
              </a:rPr>
              <a:t>CONTENT</a:t>
            </a:r>
          </a:p>
        </p:txBody>
      </p:sp>
      <p:sp>
        <p:nvSpPr>
          <p:cNvPr name="TextBox 11" id="11"/>
          <p:cNvSpPr txBox="true"/>
          <p:nvPr/>
        </p:nvSpPr>
        <p:spPr>
          <a:xfrm rot="0">
            <a:off x="919346" y="5455684"/>
            <a:ext cx="3824986" cy="1727200"/>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Tình hình tài chính của người vay và nhận biết được các đơn nào nên duyệt</a:t>
            </a:r>
          </a:p>
        </p:txBody>
      </p:sp>
      <p:sp>
        <p:nvSpPr>
          <p:cNvPr name="TextBox 12" id="12"/>
          <p:cNvSpPr txBox="true"/>
          <p:nvPr/>
        </p:nvSpPr>
        <p:spPr>
          <a:xfrm rot="0">
            <a:off x="13376346" y="2279286"/>
            <a:ext cx="3824986" cy="1289050"/>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Cung cấp cái nhìn tổng quan về tình trạng của các đơn vay</a:t>
            </a:r>
          </a:p>
        </p:txBody>
      </p:sp>
      <p:sp>
        <p:nvSpPr>
          <p:cNvPr name="TextBox 13" id="13"/>
          <p:cNvSpPr txBox="true"/>
          <p:nvPr/>
        </p:nvSpPr>
        <p:spPr>
          <a:xfrm rot="0">
            <a:off x="1028700" y="4350408"/>
            <a:ext cx="3499197" cy="94371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3.Borrower’s Finances</a:t>
            </a:r>
          </a:p>
        </p:txBody>
      </p:sp>
      <p:sp>
        <p:nvSpPr>
          <p:cNvPr name="TextBox 14" id="14"/>
          <p:cNvSpPr txBox="true"/>
          <p:nvPr/>
        </p:nvSpPr>
        <p:spPr>
          <a:xfrm rot="0">
            <a:off x="13419938" y="1360697"/>
            <a:ext cx="3824986"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1.Overview</a:t>
            </a:r>
          </a:p>
        </p:txBody>
      </p:sp>
      <p:sp>
        <p:nvSpPr>
          <p:cNvPr name="Freeform 15" id="15"/>
          <p:cNvSpPr/>
          <p:nvPr/>
        </p:nvSpPr>
        <p:spPr>
          <a:xfrm flipH="false" flipV="false" rot="1707239">
            <a:off x="8865642" y="8382919"/>
            <a:ext cx="1675183" cy="831310"/>
          </a:xfrm>
          <a:custGeom>
            <a:avLst/>
            <a:gdLst/>
            <a:ahLst/>
            <a:cxnLst/>
            <a:rect r="r" b="b" t="t" l="l"/>
            <a:pathLst>
              <a:path h="831310" w="1675183">
                <a:moveTo>
                  <a:pt x="0" y="0"/>
                </a:moveTo>
                <a:lnTo>
                  <a:pt x="1675184" y="0"/>
                </a:lnTo>
                <a:lnTo>
                  <a:pt x="1675184" y="831309"/>
                </a:lnTo>
                <a:lnTo>
                  <a:pt x="0" y="831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507445" y="7566590"/>
            <a:ext cx="3824986"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2.Demographic</a:t>
            </a:r>
          </a:p>
        </p:txBody>
      </p:sp>
      <p:grpSp>
        <p:nvGrpSpPr>
          <p:cNvPr name="Group 17" id="17"/>
          <p:cNvGrpSpPr/>
          <p:nvPr/>
        </p:nvGrpSpPr>
        <p:grpSpPr>
          <a:xfrm rot="0">
            <a:off x="11106577" y="8242290"/>
            <a:ext cx="4626722" cy="1810294"/>
            <a:chOff x="0" y="0"/>
            <a:chExt cx="1687841" cy="660400"/>
          </a:xfrm>
        </p:grpSpPr>
        <p:sp>
          <p:nvSpPr>
            <p:cNvPr name="Freeform 18" id="18"/>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9" id="19"/>
          <p:cNvSpPr txBox="true"/>
          <p:nvPr/>
        </p:nvSpPr>
        <p:spPr>
          <a:xfrm rot="0">
            <a:off x="11463853" y="8483862"/>
            <a:ext cx="3824986" cy="1289050"/>
          </a:xfrm>
          <a:prstGeom prst="rect">
            <a:avLst/>
          </a:prstGeom>
        </p:spPr>
        <p:txBody>
          <a:bodyPr anchor="t" rtlCol="false" tIns="0" lIns="0" bIns="0" rIns="0">
            <a:spAutoFit/>
          </a:bodyPr>
          <a:lstStyle/>
          <a:p>
            <a:pPr algn="ctr">
              <a:lnSpc>
                <a:spcPts val="3499"/>
              </a:lnSpc>
            </a:pPr>
            <a:r>
              <a:rPr lang="en-US" sz="2499" spc="49">
                <a:solidFill>
                  <a:srgbClr val="212423"/>
                </a:solidFill>
                <a:latin typeface="Montserrat"/>
                <a:ea typeface="Montserrat"/>
                <a:cs typeface="Montserrat"/>
                <a:sym typeface="Montserrat"/>
              </a:rPr>
              <a:t>Hiểu được chân dung khách hàng qua cái nhìn nhân khẩu học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12604069" y="1323715"/>
            <a:ext cx="12008422" cy="12008374"/>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1569" t="0" r="-12056" b="0"/>
              </a:stretch>
            </a:blipFill>
          </p:spPr>
        </p:sp>
      </p:grpSp>
      <p:sp>
        <p:nvSpPr>
          <p:cNvPr name="TextBox 7" id="7"/>
          <p:cNvSpPr txBox="true"/>
          <p:nvPr/>
        </p:nvSpPr>
        <p:spPr>
          <a:xfrm rot="0">
            <a:off x="522775" y="2370007"/>
            <a:ext cx="8115300" cy="1368148"/>
          </a:xfrm>
          <a:prstGeom prst="rect">
            <a:avLst/>
          </a:prstGeom>
        </p:spPr>
        <p:txBody>
          <a:bodyPr anchor="t" rtlCol="false" tIns="0" lIns="0" bIns="0" rIns="0">
            <a:spAutoFit/>
          </a:bodyPr>
          <a:lstStyle/>
          <a:p>
            <a:pPr algn="l">
              <a:lnSpc>
                <a:spcPts val="10331"/>
              </a:lnSpc>
            </a:pPr>
            <a:r>
              <a:rPr lang="en-US" b="true" sz="10542" i="true" spc="-622">
                <a:solidFill>
                  <a:srgbClr val="263F6B"/>
                </a:solidFill>
                <a:latin typeface="Montserrat Ultra-Bold Italics"/>
                <a:ea typeface="Montserrat Ultra-Bold Italics"/>
                <a:cs typeface="Montserrat Ultra-Bold Italics"/>
                <a:sym typeface="Montserrat Ultra-Bold Italics"/>
              </a:rPr>
              <a:t>OVERVIEW</a:t>
            </a:r>
          </a:p>
        </p:txBody>
      </p:sp>
      <p:sp>
        <p:nvSpPr>
          <p:cNvPr name="Freeform 8" id="8"/>
          <p:cNvSpPr/>
          <p:nvPr/>
        </p:nvSpPr>
        <p:spPr>
          <a:xfrm flipH="false" flipV="false" rot="0">
            <a:off x="14946225" y="8145593"/>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1028700" y="6528294"/>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7" id="7"/>
          <p:cNvGrpSpPr/>
          <p:nvPr/>
        </p:nvGrpSpPr>
        <p:grpSpPr>
          <a:xfrm rot="0">
            <a:off x="-2512615"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681677"/>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6678206" y="6528294"/>
            <a:ext cx="4626722" cy="1810294"/>
            <a:chOff x="0" y="0"/>
            <a:chExt cx="1687841" cy="660400"/>
          </a:xfrm>
        </p:grpSpPr>
        <p:sp>
          <p:nvSpPr>
            <p:cNvPr name="Freeform 12" id="12"/>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13" id="13"/>
          <p:cNvGrpSpPr/>
          <p:nvPr/>
        </p:nvGrpSpPr>
        <p:grpSpPr>
          <a:xfrm rot="0">
            <a:off x="12682487" y="6528294"/>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Freeform 15" id="15"/>
          <p:cNvSpPr/>
          <p:nvPr/>
        </p:nvSpPr>
        <p:spPr>
          <a:xfrm flipH="false" flipV="false" rot="0">
            <a:off x="675903" y="3805393"/>
            <a:ext cx="2719698" cy="1913276"/>
          </a:xfrm>
          <a:custGeom>
            <a:avLst/>
            <a:gdLst/>
            <a:ahLst/>
            <a:cxnLst/>
            <a:rect r="r" b="b" t="t" l="l"/>
            <a:pathLst>
              <a:path h="1913276" w="2719698">
                <a:moveTo>
                  <a:pt x="0" y="0"/>
                </a:moveTo>
                <a:lnTo>
                  <a:pt x="2719698" y="0"/>
                </a:lnTo>
                <a:lnTo>
                  <a:pt x="2719698" y="1913276"/>
                </a:lnTo>
                <a:lnTo>
                  <a:pt x="0" y="1913276"/>
                </a:lnTo>
                <a:lnTo>
                  <a:pt x="0" y="0"/>
                </a:lnTo>
                <a:close/>
              </a:path>
            </a:pathLst>
          </a:custGeom>
          <a:blipFill>
            <a:blip r:embed="rId2"/>
            <a:stretch>
              <a:fillRect l="0" t="0" r="0" b="0"/>
            </a:stretch>
          </a:blipFill>
        </p:spPr>
      </p:sp>
      <p:sp>
        <p:nvSpPr>
          <p:cNvPr name="Freeform 16" id="16"/>
          <p:cNvSpPr/>
          <p:nvPr/>
        </p:nvSpPr>
        <p:spPr>
          <a:xfrm flipH="false" flipV="false" rot="0">
            <a:off x="4165317" y="3805393"/>
            <a:ext cx="2819565" cy="1913276"/>
          </a:xfrm>
          <a:custGeom>
            <a:avLst/>
            <a:gdLst/>
            <a:ahLst/>
            <a:cxnLst/>
            <a:rect r="r" b="b" t="t" l="l"/>
            <a:pathLst>
              <a:path h="1913276" w="2819565">
                <a:moveTo>
                  <a:pt x="0" y="0"/>
                </a:moveTo>
                <a:lnTo>
                  <a:pt x="2819565" y="0"/>
                </a:lnTo>
                <a:lnTo>
                  <a:pt x="2819565" y="1913276"/>
                </a:lnTo>
                <a:lnTo>
                  <a:pt x="0" y="1913276"/>
                </a:lnTo>
                <a:lnTo>
                  <a:pt x="0" y="0"/>
                </a:lnTo>
                <a:close/>
              </a:path>
            </a:pathLst>
          </a:custGeom>
          <a:blipFill>
            <a:blip r:embed="rId3"/>
            <a:stretch>
              <a:fillRect l="0" t="0" r="0" b="0"/>
            </a:stretch>
          </a:blipFill>
        </p:spPr>
      </p:sp>
      <p:sp>
        <p:nvSpPr>
          <p:cNvPr name="Freeform 17" id="17"/>
          <p:cNvSpPr/>
          <p:nvPr/>
        </p:nvSpPr>
        <p:spPr>
          <a:xfrm flipH="false" flipV="false" rot="0">
            <a:off x="7754597" y="3835539"/>
            <a:ext cx="2778806" cy="1913276"/>
          </a:xfrm>
          <a:custGeom>
            <a:avLst/>
            <a:gdLst/>
            <a:ahLst/>
            <a:cxnLst/>
            <a:rect r="r" b="b" t="t" l="l"/>
            <a:pathLst>
              <a:path h="1913276" w="2778806">
                <a:moveTo>
                  <a:pt x="0" y="0"/>
                </a:moveTo>
                <a:lnTo>
                  <a:pt x="2778806" y="0"/>
                </a:lnTo>
                <a:lnTo>
                  <a:pt x="2778806" y="1913276"/>
                </a:lnTo>
                <a:lnTo>
                  <a:pt x="0" y="1913276"/>
                </a:lnTo>
                <a:lnTo>
                  <a:pt x="0" y="0"/>
                </a:lnTo>
                <a:close/>
              </a:path>
            </a:pathLst>
          </a:custGeom>
          <a:blipFill>
            <a:blip r:embed="rId4"/>
            <a:stretch>
              <a:fillRect l="0" t="0" r="0" b="0"/>
            </a:stretch>
          </a:blipFill>
        </p:spPr>
      </p:sp>
      <p:sp>
        <p:nvSpPr>
          <p:cNvPr name="Freeform 18" id="18"/>
          <p:cNvSpPr/>
          <p:nvPr/>
        </p:nvSpPr>
        <p:spPr>
          <a:xfrm flipH="false" flipV="false" rot="0">
            <a:off x="11304928" y="3805393"/>
            <a:ext cx="2755118" cy="1913276"/>
          </a:xfrm>
          <a:custGeom>
            <a:avLst/>
            <a:gdLst/>
            <a:ahLst/>
            <a:cxnLst/>
            <a:rect r="r" b="b" t="t" l="l"/>
            <a:pathLst>
              <a:path h="1913276" w="2755118">
                <a:moveTo>
                  <a:pt x="0" y="0"/>
                </a:moveTo>
                <a:lnTo>
                  <a:pt x="2755118" y="0"/>
                </a:lnTo>
                <a:lnTo>
                  <a:pt x="2755118" y="1913276"/>
                </a:lnTo>
                <a:lnTo>
                  <a:pt x="0" y="1913276"/>
                </a:lnTo>
                <a:lnTo>
                  <a:pt x="0" y="0"/>
                </a:lnTo>
                <a:close/>
              </a:path>
            </a:pathLst>
          </a:custGeom>
          <a:blipFill>
            <a:blip r:embed="rId5"/>
            <a:stretch>
              <a:fillRect l="0" t="0" r="0" b="0"/>
            </a:stretch>
          </a:blipFill>
        </p:spPr>
      </p:sp>
      <p:sp>
        <p:nvSpPr>
          <p:cNvPr name="Freeform 19" id="19"/>
          <p:cNvSpPr/>
          <p:nvPr/>
        </p:nvSpPr>
        <p:spPr>
          <a:xfrm flipH="false" flipV="false" rot="0">
            <a:off x="14892399" y="3805393"/>
            <a:ext cx="2787056" cy="1913276"/>
          </a:xfrm>
          <a:custGeom>
            <a:avLst/>
            <a:gdLst/>
            <a:ahLst/>
            <a:cxnLst/>
            <a:rect r="r" b="b" t="t" l="l"/>
            <a:pathLst>
              <a:path h="1913276" w="2787056">
                <a:moveTo>
                  <a:pt x="0" y="0"/>
                </a:moveTo>
                <a:lnTo>
                  <a:pt x="2787056" y="0"/>
                </a:lnTo>
                <a:lnTo>
                  <a:pt x="2787056" y="1913276"/>
                </a:lnTo>
                <a:lnTo>
                  <a:pt x="0" y="1913276"/>
                </a:lnTo>
                <a:lnTo>
                  <a:pt x="0" y="0"/>
                </a:lnTo>
                <a:close/>
              </a:path>
            </a:pathLst>
          </a:custGeom>
          <a:blipFill>
            <a:blip r:embed="rId6"/>
            <a:stretch>
              <a:fillRect l="0" t="0" r="0" b="0"/>
            </a:stretch>
          </a:blipFill>
        </p:spPr>
      </p:sp>
      <p:sp>
        <p:nvSpPr>
          <p:cNvPr name="TextBox 20" id="20"/>
          <p:cNvSpPr txBox="true"/>
          <p:nvPr/>
        </p:nvSpPr>
        <p:spPr>
          <a:xfrm rot="0">
            <a:off x="6176317" y="1373836"/>
            <a:ext cx="5935366"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OVERVIEW</a:t>
            </a:r>
          </a:p>
        </p:txBody>
      </p:sp>
      <p:sp>
        <p:nvSpPr>
          <p:cNvPr name="TextBox 21" id="21"/>
          <p:cNvSpPr txBox="true"/>
          <p:nvPr/>
        </p:nvSpPr>
        <p:spPr>
          <a:xfrm rot="0">
            <a:off x="1397304" y="6988941"/>
            <a:ext cx="3824986" cy="8509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Tổng tiền vay cần duyệt lớn.</a:t>
            </a:r>
          </a:p>
        </p:txBody>
      </p:sp>
      <p:sp>
        <p:nvSpPr>
          <p:cNvPr name="TextBox 22" id="22"/>
          <p:cNvSpPr txBox="true"/>
          <p:nvPr/>
        </p:nvSpPr>
        <p:spPr>
          <a:xfrm rot="0">
            <a:off x="7080624" y="6769866"/>
            <a:ext cx="38218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Giá trị mỗi đơn vay lớn so với mặt bằng chung của toàn nước Mỹ.</a:t>
            </a:r>
          </a:p>
        </p:txBody>
      </p:sp>
      <p:sp>
        <p:nvSpPr>
          <p:cNvPr name="TextBox 23" id="23"/>
          <p:cNvSpPr txBox="true"/>
          <p:nvPr/>
        </p:nvSpPr>
        <p:spPr>
          <a:xfrm rot="0">
            <a:off x="13091477" y="6737844"/>
            <a:ext cx="3808741"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Độ phủ đơn vay lớn đến từ 46/50 bang của Mỹ</a:t>
            </a:r>
          </a:p>
        </p:txBody>
      </p:sp>
      <p:grpSp>
        <p:nvGrpSpPr>
          <p:cNvPr name="Group 24" id="24"/>
          <p:cNvGrpSpPr/>
          <p:nvPr/>
        </p:nvGrpSpPr>
        <p:grpSpPr>
          <a:xfrm rot="0">
            <a:off x="4734565" y="8629772"/>
            <a:ext cx="8253464" cy="1623082"/>
            <a:chOff x="0" y="0"/>
            <a:chExt cx="4161103" cy="818300"/>
          </a:xfrm>
        </p:grpSpPr>
        <p:sp>
          <p:nvSpPr>
            <p:cNvPr name="Freeform 25" id="25"/>
            <p:cNvSpPr/>
            <p:nvPr/>
          </p:nvSpPr>
          <p:spPr>
            <a:xfrm flipH="false" flipV="false" rot="0">
              <a:off x="0" y="0"/>
              <a:ext cx="4161103" cy="818300"/>
            </a:xfrm>
            <a:custGeom>
              <a:avLst/>
              <a:gdLst/>
              <a:ahLst/>
              <a:cxnLst/>
              <a:rect r="r" b="b" t="t" l="l"/>
              <a:pathLst>
                <a:path h="818300" w="4161103">
                  <a:moveTo>
                    <a:pt x="4036643" y="818300"/>
                  </a:moveTo>
                  <a:lnTo>
                    <a:pt x="124460" y="818300"/>
                  </a:lnTo>
                  <a:cubicBezTo>
                    <a:pt x="55880" y="818300"/>
                    <a:pt x="0" y="762420"/>
                    <a:pt x="0" y="693840"/>
                  </a:cubicBezTo>
                  <a:lnTo>
                    <a:pt x="0" y="124460"/>
                  </a:lnTo>
                  <a:cubicBezTo>
                    <a:pt x="0" y="55880"/>
                    <a:pt x="55880" y="0"/>
                    <a:pt x="124460" y="0"/>
                  </a:cubicBezTo>
                  <a:lnTo>
                    <a:pt x="4036643" y="0"/>
                  </a:lnTo>
                  <a:cubicBezTo>
                    <a:pt x="4105223" y="0"/>
                    <a:pt x="4161103" y="55880"/>
                    <a:pt x="4161103" y="124460"/>
                  </a:cubicBezTo>
                  <a:lnTo>
                    <a:pt x="4161103" y="693840"/>
                  </a:lnTo>
                  <a:cubicBezTo>
                    <a:pt x="4161103" y="762420"/>
                    <a:pt x="4105223" y="818300"/>
                    <a:pt x="4036643" y="818300"/>
                  </a:cubicBezTo>
                  <a:close/>
                </a:path>
              </a:pathLst>
            </a:custGeom>
            <a:solidFill>
              <a:srgbClr val="263F6B"/>
            </a:solidFill>
          </p:spPr>
        </p:sp>
      </p:grpSp>
      <p:sp>
        <p:nvSpPr>
          <p:cNvPr name="TextBox 26" id="26"/>
          <p:cNvSpPr txBox="true"/>
          <p:nvPr/>
        </p:nvSpPr>
        <p:spPr>
          <a:xfrm rot="0">
            <a:off x="5131198" y="8777738"/>
            <a:ext cx="7460197" cy="128905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Theo dữ liệu giá trị nhà mới nhất từ Zillow, giá trị nhà trung bình ở Hoa Kỳ năm 2021 là 262,604 đô la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512615" y="1681677"/>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7" id="7"/>
          <p:cNvGrpSpPr/>
          <p:nvPr/>
        </p:nvGrpSpPr>
        <p:grpSpPr>
          <a:xfrm rot="0">
            <a:off x="12547151"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1285745" y="5143500"/>
            <a:ext cx="5820203" cy="2625550"/>
            <a:chOff x="0" y="0"/>
            <a:chExt cx="2934340" cy="1323709"/>
          </a:xfrm>
        </p:grpSpPr>
        <p:sp>
          <p:nvSpPr>
            <p:cNvPr name="Freeform 10" id="10"/>
            <p:cNvSpPr/>
            <p:nvPr/>
          </p:nvSpPr>
          <p:spPr>
            <a:xfrm flipH="false" flipV="false" rot="0">
              <a:off x="0" y="0"/>
              <a:ext cx="2934340" cy="1323709"/>
            </a:xfrm>
            <a:custGeom>
              <a:avLst/>
              <a:gdLst/>
              <a:ahLst/>
              <a:cxnLst/>
              <a:rect r="r" b="b" t="t" l="l"/>
              <a:pathLst>
                <a:path h="1323709" w="2934340">
                  <a:moveTo>
                    <a:pt x="2809879" y="1323709"/>
                  </a:moveTo>
                  <a:lnTo>
                    <a:pt x="124460" y="1323709"/>
                  </a:lnTo>
                  <a:cubicBezTo>
                    <a:pt x="55880" y="1323709"/>
                    <a:pt x="0" y="1267829"/>
                    <a:pt x="0" y="1199249"/>
                  </a:cubicBezTo>
                  <a:lnTo>
                    <a:pt x="0" y="124460"/>
                  </a:lnTo>
                  <a:cubicBezTo>
                    <a:pt x="0" y="55880"/>
                    <a:pt x="55880" y="0"/>
                    <a:pt x="124460" y="0"/>
                  </a:cubicBezTo>
                  <a:lnTo>
                    <a:pt x="2809880" y="0"/>
                  </a:lnTo>
                  <a:cubicBezTo>
                    <a:pt x="2878460" y="0"/>
                    <a:pt x="2934340" y="55880"/>
                    <a:pt x="2934340" y="124460"/>
                  </a:cubicBezTo>
                  <a:lnTo>
                    <a:pt x="2934340" y="1199249"/>
                  </a:lnTo>
                  <a:cubicBezTo>
                    <a:pt x="2934340" y="1267829"/>
                    <a:pt x="2878460" y="1323709"/>
                    <a:pt x="2809880" y="1323709"/>
                  </a:cubicBezTo>
                  <a:close/>
                </a:path>
              </a:pathLst>
            </a:custGeom>
            <a:solidFill>
              <a:srgbClr val="263F6B"/>
            </a:solidFill>
          </p:spPr>
        </p:sp>
      </p:grpSp>
      <p:sp>
        <p:nvSpPr>
          <p:cNvPr name="Freeform 11" id="11"/>
          <p:cNvSpPr/>
          <p:nvPr/>
        </p:nvSpPr>
        <p:spPr>
          <a:xfrm flipH="false" flipV="false" rot="0">
            <a:off x="864693" y="3376125"/>
            <a:ext cx="9752310" cy="6160299"/>
          </a:xfrm>
          <a:custGeom>
            <a:avLst/>
            <a:gdLst/>
            <a:ahLst/>
            <a:cxnLst/>
            <a:rect r="r" b="b" t="t" l="l"/>
            <a:pathLst>
              <a:path h="6160299" w="9752310">
                <a:moveTo>
                  <a:pt x="0" y="0"/>
                </a:moveTo>
                <a:lnTo>
                  <a:pt x="9752311" y="0"/>
                </a:lnTo>
                <a:lnTo>
                  <a:pt x="9752311" y="6160300"/>
                </a:lnTo>
                <a:lnTo>
                  <a:pt x="0" y="6160300"/>
                </a:lnTo>
                <a:lnTo>
                  <a:pt x="0" y="0"/>
                </a:lnTo>
                <a:close/>
              </a:path>
            </a:pathLst>
          </a:custGeom>
          <a:blipFill>
            <a:blip r:embed="rId2"/>
            <a:stretch>
              <a:fillRect l="0" t="0" r="0" b="0"/>
            </a:stretch>
          </a:blipFill>
        </p:spPr>
      </p:sp>
      <p:pic>
        <p:nvPicPr>
          <p:cNvPr name="Picture 12" id="12"/>
          <p:cNvPicPr>
            <a:picLocks noChangeAspect="true"/>
          </p:cNvPicPr>
          <p:nvPr/>
        </p:nvPicPr>
        <p:blipFill>
          <a:blip r:embed="rId3"/>
          <a:srcRect l="0" t="0" r="0" b="0"/>
          <a:stretch>
            <a:fillRect/>
          </a:stretch>
        </p:blipFill>
        <p:spPr>
          <a:xfrm flipH="false" flipV="false" rot="0">
            <a:off x="2270403" y="6632571"/>
            <a:ext cx="1493619" cy="903640"/>
          </a:xfrm>
          <a:prstGeom prst="rect">
            <a:avLst/>
          </a:prstGeom>
        </p:spPr>
      </p:pic>
      <p:sp>
        <p:nvSpPr>
          <p:cNvPr name="TextBox 13" id="13"/>
          <p:cNvSpPr txBox="true"/>
          <p:nvPr/>
        </p:nvSpPr>
        <p:spPr>
          <a:xfrm rot="0">
            <a:off x="6176317" y="1373836"/>
            <a:ext cx="5935366"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OVERVIEW</a:t>
            </a:r>
          </a:p>
        </p:txBody>
      </p:sp>
      <p:sp>
        <p:nvSpPr>
          <p:cNvPr name="TextBox 14" id="14"/>
          <p:cNvSpPr txBox="true"/>
          <p:nvPr/>
        </p:nvSpPr>
        <p:spPr>
          <a:xfrm rot="0">
            <a:off x="11658286" y="5563668"/>
            <a:ext cx="5075120" cy="17272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Đặt ra câu hỏi tại sao số tiền vay của tháng 2 lại thấp hơn các tháng còn lại và thấp ở các mục đích vay nào?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28290" y="3463930"/>
            <a:ext cx="9547830" cy="5984691"/>
          </a:xfrm>
          <a:custGeom>
            <a:avLst/>
            <a:gdLst/>
            <a:ahLst/>
            <a:cxnLst/>
            <a:rect r="r" b="b" t="t" l="l"/>
            <a:pathLst>
              <a:path h="5984691" w="9547830">
                <a:moveTo>
                  <a:pt x="0" y="0"/>
                </a:moveTo>
                <a:lnTo>
                  <a:pt x="9547830" y="0"/>
                </a:lnTo>
                <a:lnTo>
                  <a:pt x="9547830" y="5984690"/>
                </a:lnTo>
                <a:lnTo>
                  <a:pt x="0" y="5984690"/>
                </a:lnTo>
                <a:lnTo>
                  <a:pt x="0" y="0"/>
                </a:lnTo>
                <a:close/>
              </a:path>
            </a:pathLst>
          </a:custGeom>
          <a:blipFill>
            <a:blip r:embed="rId2"/>
            <a:stretch>
              <a:fillRect l="0" t="0" r="0" b="0"/>
            </a:stretch>
          </a:blipFill>
        </p:spPr>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2700000">
            <a:off x="-2646503" y="9043300"/>
            <a:ext cx="5293007" cy="2487400"/>
          </a:xfrm>
          <a:prstGeom prst="rect">
            <a:avLst/>
          </a:prstGeom>
          <a:solidFill>
            <a:srgbClr val="213559"/>
          </a:solidFill>
        </p:spPr>
      </p:sp>
      <p:sp>
        <p:nvSpPr>
          <p:cNvPr name="AutoShape 5" id="5"/>
          <p:cNvSpPr/>
          <p:nvPr/>
        </p:nvSpPr>
        <p:spPr>
          <a:xfrm rot="2700000">
            <a:off x="15641497" y="-1243700"/>
            <a:ext cx="5293007" cy="2487400"/>
          </a:xfrm>
          <a:prstGeom prst="rect">
            <a:avLst/>
          </a:prstGeom>
          <a:solidFill>
            <a:srgbClr val="213559"/>
          </a:solidFill>
        </p:spPr>
      </p:sp>
      <p:grpSp>
        <p:nvGrpSpPr>
          <p:cNvPr name="Group 6" id="6"/>
          <p:cNvGrpSpPr/>
          <p:nvPr/>
        </p:nvGrpSpPr>
        <p:grpSpPr>
          <a:xfrm rot="0">
            <a:off x="-2512615" y="1681677"/>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12547151" y="1681677"/>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0" id="10"/>
          <p:cNvGrpSpPr/>
          <p:nvPr/>
        </p:nvGrpSpPr>
        <p:grpSpPr>
          <a:xfrm rot="0">
            <a:off x="11439097" y="3433434"/>
            <a:ext cx="5820203" cy="1710066"/>
            <a:chOff x="0" y="0"/>
            <a:chExt cx="2934340" cy="862154"/>
          </a:xfrm>
        </p:grpSpPr>
        <p:sp>
          <p:nvSpPr>
            <p:cNvPr name="Freeform 11" id="11"/>
            <p:cNvSpPr/>
            <p:nvPr/>
          </p:nvSpPr>
          <p:spPr>
            <a:xfrm flipH="false" flipV="false" rot="0">
              <a:off x="0" y="0"/>
              <a:ext cx="2934340" cy="862155"/>
            </a:xfrm>
            <a:custGeom>
              <a:avLst/>
              <a:gdLst/>
              <a:ahLst/>
              <a:cxnLst/>
              <a:rect r="r" b="b" t="t" l="l"/>
              <a:pathLst>
                <a:path h="862155" w="2934340">
                  <a:moveTo>
                    <a:pt x="2809879" y="862154"/>
                  </a:moveTo>
                  <a:lnTo>
                    <a:pt x="124460" y="862154"/>
                  </a:lnTo>
                  <a:cubicBezTo>
                    <a:pt x="55880" y="862154"/>
                    <a:pt x="0" y="806274"/>
                    <a:pt x="0" y="737694"/>
                  </a:cubicBezTo>
                  <a:lnTo>
                    <a:pt x="0" y="124460"/>
                  </a:lnTo>
                  <a:cubicBezTo>
                    <a:pt x="0" y="55880"/>
                    <a:pt x="55880" y="0"/>
                    <a:pt x="124460" y="0"/>
                  </a:cubicBezTo>
                  <a:lnTo>
                    <a:pt x="2809880" y="0"/>
                  </a:lnTo>
                  <a:cubicBezTo>
                    <a:pt x="2878460" y="0"/>
                    <a:pt x="2934340" y="55880"/>
                    <a:pt x="2934340" y="124460"/>
                  </a:cubicBezTo>
                  <a:lnTo>
                    <a:pt x="2934340" y="737694"/>
                  </a:lnTo>
                  <a:cubicBezTo>
                    <a:pt x="2934340" y="806274"/>
                    <a:pt x="2878460" y="862155"/>
                    <a:pt x="2809880" y="862155"/>
                  </a:cubicBezTo>
                  <a:close/>
                </a:path>
              </a:pathLst>
            </a:custGeom>
            <a:solidFill>
              <a:srgbClr val="263F6B"/>
            </a:solidFill>
          </p:spPr>
        </p:sp>
      </p:grpSp>
      <p:pic>
        <p:nvPicPr>
          <p:cNvPr name="Picture 12" id="12"/>
          <p:cNvPicPr>
            <a:picLocks noChangeAspect="true"/>
          </p:cNvPicPr>
          <p:nvPr/>
        </p:nvPicPr>
        <p:blipFill>
          <a:blip r:embed="rId3"/>
          <a:srcRect l="0" t="0" r="0" b="0"/>
          <a:stretch>
            <a:fillRect/>
          </a:stretch>
        </p:blipFill>
        <p:spPr>
          <a:xfrm flipH="false" flipV="false" rot="0">
            <a:off x="2571375" y="5143500"/>
            <a:ext cx="1493619" cy="903640"/>
          </a:xfrm>
          <a:prstGeom prst="rect">
            <a:avLst/>
          </a:prstGeom>
        </p:spPr>
      </p:pic>
      <p:grpSp>
        <p:nvGrpSpPr>
          <p:cNvPr name="Group 13" id="13"/>
          <p:cNvGrpSpPr/>
          <p:nvPr/>
        </p:nvGrpSpPr>
        <p:grpSpPr>
          <a:xfrm rot="0">
            <a:off x="11405901" y="6047140"/>
            <a:ext cx="5820203" cy="3830725"/>
            <a:chOff x="0" y="0"/>
            <a:chExt cx="2934340" cy="1931315"/>
          </a:xfrm>
        </p:grpSpPr>
        <p:sp>
          <p:nvSpPr>
            <p:cNvPr name="Freeform 14" id="14"/>
            <p:cNvSpPr/>
            <p:nvPr/>
          </p:nvSpPr>
          <p:spPr>
            <a:xfrm flipH="false" flipV="false" rot="0">
              <a:off x="0" y="0"/>
              <a:ext cx="2934340" cy="1931316"/>
            </a:xfrm>
            <a:custGeom>
              <a:avLst/>
              <a:gdLst/>
              <a:ahLst/>
              <a:cxnLst/>
              <a:rect r="r" b="b" t="t" l="l"/>
              <a:pathLst>
                <a:path h="1931316" w="2934340">
                  <a:moveTo>
                    <a:pt x="2809879" y="1931315"/>
                  </a:moveTo>
                  <a:lnTo>
                    <a:pt x="124460" y="1931315"/>
                  </a:lnTo>
                  <a:cubicBezTo>
                    <a:pt x="55880" y="1931315"/>
                    <a:pt x="0" y="1875436"/>
                    <a:pt x="0" y="1806855"/>
                  </a:cubicBezTo>
                  <a:lnTo>
                    <a:pt x="0" y="124460"/>
                  </a:lnTo>
                  <a:cubicBezTo>
                    <a:pt x="0" y="55880"/>
                    <a:pt x="55880" y="0"/>
                    <a:pt x="124460" y="0"/>
                  </a:cubicBezTo>
                  <a:lnTo>
                    <a:pt x="2809880" y="0"/>
                  </a:lnTo>
                  <a:cubicBezTo>
                    <a:pt x="2878460" y="0"/>
                    <a:pt x="2934340" y="55880"/>
                    <a:pt x="2934340" y="124460"/>
                  </a:cubicBezTo>
                  <a:lnTo>
                    <a:pt x="2934340" y="1806856"/>
                  </a:lnTo>
                  <a:cubicBezTo>
                    <a:pt x="2934340" y="1875436"/>
                    <a:pt x="2878460" y="1931316"/>
                    <a:pt x="2809880" y="1931316"/>
                  </a:cubicBezTo>
                  <a:close/>
                </a:path>
              </a:pathLst>
            </a:custGeom>
            <a:solidFill>
              <a:srgbClr val="263F6B"/>
            </a:solidFill>
          </p:spPr>
        </p:sp>
      </p:grpSp>
      <p:sp>
        <p:nvSpPr>
          <p:cNvPr name="Freeform 15" id="15"/>
          <p:cNvSpPr/>
          <p:nvPr/>
        </p:nvSpPr>
        <p:spPr>
          <a:xfrm flipH="false" flipV="false" rot="0">
            <a:off x="13511672" y="4819607"/>
            <a:ext cx="1165827" cy="960218"/>
          </a:xfrm>
          <a:custGeom>
            <a:avLst/>
            <a:gdLst/>
            <a:ahLst/>
            <a:cxnLst/>
            <a:rect r="r" b="b" t="t" l="l"/>
            <a:pathLst>
              <a:path h="960218" w="1165827">
                <a:moveTo>
                  <a:pt x="0" y="0"/>
                </a:moveTo>
                <a:lnTo>
                  <a:pt x="1165828" y="0"/>
                </a:lnTo>
                <a:lnTo>
                  <a:pt x="1165828" y="960218"/>
                </a:lnTo>
                <a:lnTo>
                  <a:pt x="0" y="960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176317" y="1373836"/>
            <a:ext cx="5935366"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OVERVIEW</a:t>
            </a:r>
          </a:p>
        </p:txBody>
      </p:sp>
      <p:sp>
        <p:nvSpPr>
          <p:cNvPr name="TextBox 17" id="17"/>
          <p:cNvSpPr txBox="true"/>
          <p:nvPr/>
        </p:nvSpPr>
        <p:spPr>
          <a:xfrm rot="0">
            <a:off x="11778442" y="3762233"/>
            <a:ext cx="5075120"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a:ea typeface="Montserrat"/>
                <a:cs typeface="Montserrat"/>
                <a:sym typeface="Montserrat"/>
              </a:rPr>
              <a:t>Mục đích vay chủ yếu là được dùng để mua một bất động.</a:t>
            </a:r>
          </a:p>
        </p:txBody>
      </p:sp>
      <p:sp>
        <p:nvSpPr>
          <p:cNvPr name="TextBox 18" id="18"/>
          <p:cNvSpPr txBox="true"/>
          <p:nvPr/>
        </p:nvSpPr>
        <p:spPr>
          <a:xfrm rot="0">
            <a:off x="11811639" y="6203552"/>
            <a:ext cx="5075120" cy="34798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Cân nhắc phát triển các sản phẩm vay đặc thù cho mục đích mua bất động sản, chẳng hạn như giảm lãi suất cho các khoản vay này hoặc đưa ra các điều kiện vay linh hoạt hơn.</a:t>
            </a:r>
          </a:p>
          <a:p>
            <a:pPr algn="ctr">
              <a:lnSpc>
                <a:spcPts val="3499"/>
              </a:lnSpc>
              <a:spcBef>
                <a:spcPct val="0"/>
              </a:spcBef>
            </a:pPr>
            <a:r>
              <a:rPr lang="en-US" sz="2499" spc="49">
                <a:solidFill>
                  <a:srgbClr val="FFFFFF"/>
                </a:solidFill>
                <a:latin typeface="Montserrat"/>
                <a:ea typeface="Montserrat"/>
                <a:cs typeface="Montserrat"/>
                <a:sym typeface="Montserrat"/>
              </a:rPr>
              <a:t>Quản trị cẩn thận giá trị VTL trong doanh mục này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DAGRl9sIZ4w</dc:identifier>
  <dcterms:modified xsi:type="dcterms:W3CDTF">2011-08-01T06:04:30Z</dcterms:modified>
  <cp:revision>1</cp:revision>
  <dc:title>MORTGAGE LOAN APPLICATIONS ANALYSIS</dc:title>
</cp:coreProperties>
</file>